
<file path=[Content_Types].xml><?xml version="1.0" encoding="utf-8"?>
<Types xmlns="http://schemas.openxmlformats.org/package/2006/content-types">
  <Default Extension="png" ContentType="image/png"/>
  <Default Extension="bin" ContentType="application/vnd.openxmlformats-officedocument.oleObject"/>
  <Default Extension="xlsm" ContentType="application/vnd.ms-excel.sheet.macroEnabled.12"/>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handoutMasterIdLst>
    <p:handoutMasterId r:id="rId35"/>
  </p:handoutMasterIdLst>
  <p:sldIdLst>
    <p:sldId id="256" r:id="rId2"/>
    <p:sldId id="268" r:id="rId3"/>
    <p:sldId id="314" r:id="rId4"/>
    <p:sldId id="328" r:id="rId5"/>
    <p:sldId id="315" r:id="rId6"/>
    <p:sldId id="317" r:id="rId7"/>
    <p:sldId id="318" r:id="rId8"/>
    <p:sldId id="284" r:id="rId9"/>
    <p:sldId id="257" r:id="rId10"/>
    <p:sldId id="258" r:id="rId11"/>
    <p:sldId id="331" r:id="rId12"/>
    <p:sldId id="302" r:id="rId13"/>
    <p:sldId id="285" r:id="rId14"/>
    <p:sldId id="329" r:id="rId15"/>
    <p:sldId id="319" r:id="rId16"/>
    <p:sldId id="320" r:id="rId17"/>
    <p:sldId id="321" r:id="rId18"/>
    <p:sldId id="333" r:id="rId19"/>
    <p:sldId id="335" r:id="rId20"/>
    <p:sldId id="324" r:id="rId21"/>
    <p:sldId id="286" r:id="rId22"/>
    <p:sldId id="334" r:id="rId23"/>
    <p:sldId id="287" r:id="rId24"/>
    <p:sldId id="290" r:id="rId25"/>
    <p:sldId id="326" r:id="rId26"/>
    <p:sldId id="297" r:id="rId27"/>
    <p:sldId id="304" r:id="rId28"/>
    <p:sldId id="305" r:id="rId29"/>
    <p:sldId id="308" r:id="rId30"/>
    <p:sldId id="306" r:id="rId31"/>
    <p:sldId id="309" r:id="rId32"/>
    <p:sldId id="312" r:id="rId33"/>
    <p:sldId id="330" r:id="rId34"/>
  </p:sldIdLst>
  <p:sldSz cx="12192000" cy="6858000"/>
  <p:notesSz cx="6954838" cy="92408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80" d="100"/>
          <a:sy n="80" d="100"/>
        </p:scale>
        <p:origin x="-342" y="108"/>
      </p:cViewPr>
      <p:guideLst>
        <p:guide orient="horz" pos="2160"/>
        <p:guide pos="3840"/>
      </p:guideLst>
    </p:cSldViewPr>
  </p:slideViewPr>
  <p:notesTextViewPr>
    <p:cViewPr>
      <p:scale>
        <a:sx n="1" d="1"/>
        <a:sy n="1" d="1"/>
      </p:scale>
      <p:origin x="0" y="0"/>
    </p:cViewPr>
  </p:notesTextViewPr>
  <p:sorterViewPr>
    <p:cViewPr>
      <p:scale>
        <a:sx n="80" d="100"/>
        <a:sy n="80" d="100"/>
      </p:scale>
      <p:origin x="0" y="-211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image" Target="../media/image22.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image" Target="../media/image26.emf"/><Relationship Id="rId4" Type="http://schemas.openxmlformats.org/officeDocument/2006/relationships/image" Target="../media/image2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image" Target="../media/image3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763" cy="462042"/>
          </a:xfrm>
          <a:prstGeom prst="rect">
            <a:avLst/>
          </a:prstGeom>
        </p:spPr>
        <p:txBody>
          <a:bodyPr vert="horz" lIns="92546" tIns="46273" rIns="92546" bIns="46273" rtlCol="0"/>
          <a:lstStyle>
            <a:lvl1pPr algn="l">
              <a:defRPr sz="1200"/>
            </a:lvl1pPr>
          </a:lstStyle>
          <a:p>
            <a:endParaRPr lang="en-US"/>
          </a:p>
        </p:txBody>
      </p:sp>
      <p:sp>
        <p:nvSpPr>
          <p:cNvPr id="3" name="Date Placeholder 2"/>
          <p:cNvSpPr>
            <a:spLocks noGrp="1"/>
          </p:cNvSpPr>
          <p:nvPr>
            <p:ph type="dt" sz="quarter" idx="1"/>
          </p:nvPr>
        </p:nvSpPr>
        <p:spPr>
          <a:xfrm>
            <a:off x="3939466" y="0"/>
            <a:ext cx="3013763" cy="462042"/>
          </a:xfrm>
          <a:prstGeom prst="rect">
            <a:avLst/>
          </a:prstGeom>
        </p:spPr>
        <p:txBody>
          <a:bodyPr vert="horz" lIns="92546" tIns="46273" rIns="92546" bIns="46273" rtlCol="0"/>
          <a:lstStyle>
            <a:lvl1pPr algn="r">
              <a:defRPr sz="1200"/>
            </a:lvl1pPr>
          </a:lstStyle>
          <a:p>
            <a:fld id="{6DA7E025-0A5D-4F6C-AF43-DAF2F4E1CA26}" type="datetimeFigureOut">
              <a:rPr lang="en-US" smtClean="0"/>
              <a:t>5/9/2017</a:t>
            </a:fld>
            <a:endParaRPr lang="en-US"/>
          </a:p>
        </p:txBody>
      </p:sp>
      <p:sp>
        <p:nvSpPr>
          <p:cNvPr id="4" name="Footer Placeholder 3"/>
          <p:cNvSpPr>
            <a:spLocks noGrp="1"/>
          </p:cNvSpPr>
          <p:nvPr>
            <p:ph type="ftr" sz="quarter" idx="2"/>
          </p:nvPr>
        </p:nvSpPr>
        <p:spPr>
          <a:xfrm>
            <a:off x="0" y="8777192"/>
            <a:ext cx="3013763" cy="462042"/>
          </a:xfrm>
          <a:prstGeom prst="rect">
            <a:avLst/>
          </a:prstGeom>
        </p:spPr>
        <p:txBody>
          <a:bodyPr vert="horz" lIns="92546" tIns="46273" rIns="92546" bIns="46273" rtlCol="0" anchor="b"/>
          <a:lstStyle>
            <a:lvl1pPr algn="l">
              <a:defRPr sz="1200"/>
            </a:lvl1pPr>
          </a:lstStyle>
          <a:p>
            <a:endParaRPr lang="en-US"/>
          </a:p>
        </p:txBody>
      </p:sp>
      <p:sp>
        <p:nvSpPr>
          <p:cNvPr id="5" name="Slide Number Placeholder 4"/>
          <p:cNvSpPr>
            <a:spLocks noGrp="1"/>
          </p:cNvSpPr>
          <p:nvPr>
            <p:ph type="sldNum" sz="quarter" idx="3"/>
          </p:nvPr>
        </p:nvSpPr>
        <p:spPr>
          <a:xfrm>
            <a:off x="3939466" y="8777192"/>
            <a:ext cx="3013763" cy="462042"/>
          </a:xfrm>
          <a:prstGeom prst="rect">
            <a:avLst/>
          </a:prstGeom>
        </p:spPr>
        <p:txBody>
          <a:bodyPr vert="horz" lIns="92546" tIns="46273" rIns="92546" bIns="46273" rtlCol="0" anchor="b"/>
          <a:lstStyle>
            <a:lvl1pPr algn="r">
              <a:defRPr sz="1200"/>
            </a:lvl1pPr>
          </a:lstStyle>
          <a:p>
            <a:fld id="{80B82A40-D06F-485A-AD71-4CE3BA44E193}" type="slidenum">
              <a:rPr lang="en-US" smtClean="0"/>
              <a:t>‹#›</a:t>
            </a:fld>
            <a:endParaRPr lang="en-US"/>
          </a:p>
        </p:txBody>
      </p:sp>
    </p:spTree>
    <p:extLst>
      <p:ext uri="{BB962C8B-B14F-4D97-AF65-F5344CB8AC3E}">
        <p14:creationId xmlns:p14="http://schemas.microsoft.com/office/powerpoint/2010/main" val="3917352056"/>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28C3312-7706-4C61-A651-C73395848585}" type="datetimeFigureOut">
              <a:rPr lang="en-US" smtClean="0"/>
              <a:t>5/9/2017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CAA53C-708D-4DDE-93ED-CC81490C3E91}" type="slidenum">
              <a:rPr lang="en-US" smtClean="0"/>
              <a:t>‹#›</a:t>
            </a:fld>
            <a:endParaRPr lang="en-US"/>
          </a:p>
        </p:txBody>
      </p:sp>
    </p:spTree>
    <p:extLst>
      <p:ext uri="{BB962C8B-B14F-4D97-AF65-F5344CB8AC3E}">
        <p14:creationId xmlns:p14="http://schemas.microsoft.com/office/powerpoint/2010/main" val="3180141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8C3312-7706-4C61-A651-C73395848585}" type="datetimeFigureOut">
              <a:rPr lang="en-US" smtClean="0"/>
              <a:t>5/9/2017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CAA53C-708D-4DDE-93ED-CC81490C3E91}" type="slidenum">
              <a:rPr lang="en-US" smtClean="0"/>
              <a:t>‹#›</a:t>
            </a:fld>
            <a:endParaRPr lang="en-US"/>
          </a:p>
        </p:txBody>
      </p:sp>
    </p:spTree>
    <p:extLst>
      <p:ext uri="{BB962C8B-B14F-4D97-AF65-F5344CB8AC3E}">
        <p14:creationId xmlns:p14="http://schemas.microsoft.com/office/powerpoint/2010/main" val="2074337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8C3312-7706-4C61-A651-C73395848585}" type="datetimeFigureOut">
              <a:rPr lang="en-US" smtClean="0"/>
              <a:t>5/9/2017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CAA53C-708D-4DDE-93ED-CC81490C3E91}"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9620625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8C3312-7706-4C61-A651-C73395848585}" type="datetimeFigureOut">
              <a:rPr lang="en-US" smtClean="0"/>
              <a:t>5/9/2017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CAA53C-708D-4DDE-93ED-CC81490C3E91}" type="slidenum">
              <a:rPr lang="en-US" smtClean="0"/>
              <a:t>‹#›</a:t>
            </a:fld>
            <a:endParaRPr lang="en-US"/>
          </a:p>
        </p:txBody>
      </p:sp>
    </p:spTree>
    <p:extLst>
      <p:ext uri="{BB962C8B-B14F-4D97-AF65-F5344CB8AC3E}">
        <p14:creationId xmlns:p14="http://schemas.microsoft.com/office/powerpoint/2010/main" val="24777163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8C3312-7706-4C61-A651-C73395848585}" type="datetimeFigureOut">
              <a:rPr lang="en-US" smtClean="0"/>
              <a:t>5/9/2017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CAA53C-708D-4DDE-93ED-CC81490C3E91}"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9041913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8C3312-7706-4C61-A651-C73395848585}" type="datetimeFigureOut">
              <a:rPr lang="en-US" smtClean="0"/>
              <a:t>5/9/2017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CAA53C-708D-4DDE-93ED-CC81490C3E91}" type="slidenum">
              <a:rPr lang="en-US" smtClean="0"/>
              <a:t>‹#›</a:t>
            </a:fld>
            <a:endParaRPr lang="en-US"/>
          </a:p>
        </p:txBody>
      </p:sp>
    </p:spTree>
    <p:extLst>
      <p:ext uri="{BB962C8B-B14F-4D97-AF65-F5344CB8AC3E}">
        <p14:creationId xmlns:p14="http://schemas.microsoft.com/office/powerpoint/2010/main" val="28807090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8C3312-7706-4C61-A651-C73395848585}" type="datetimeFigureOut">
              <a:rPr lang="en-US" smtClean="0"/>
              <a:t>5/9/2017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CAA53C-708D-4DDE-93ED-CC81490C3E91}" type="slidenum">
              <a:rPr lang="en-US" smtClean="0"/>
              <a:t>‹#›</a:t>
            </a:fld>
            <a:endParaRPr lang="en-US"/>
          </a:p>
        </p:txBody>
      </p:sp>
    </p:spTree>
    <p:extLst>
      <p:ext uri="{BB962C8B-B14F-4D97-AF65-F5344CB8AC3E}">
        <p14:creationId xmlns:p14="http://schemas.microsoft.com/office/powerpoint/2010/main" val="33521342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8C3312-7706-4C61-A651-C73395848585}" type="datetimeFigureOut">
              <a:rPr lang="en-US" smtClean="0"/>
              <a:t>5/9/2017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CAA53C-708D-4DDE-93ED-CC81490C3E91}" type="slidenum">
              <a:rPr lang="en-US" smtClean="0"/>
              <a:t>‹#›</a:t>
            </a:fld>
            <a:endParaRPr lang="en-US"/>
          </a:p>
        </p:txBody>
      </p:sp>
    </p:spTree>
    <p:extLst>
      <p:ext uri="{BB962C8B-B14F-4D97-AF65-F5344CB8AC3E}">
        <p14:creationId xmlns:p14="http://schemas.microsoft.com/office/powerpoint/2010/main" val="485512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8C3312-7706-4C61-A651-C73395848585}" type="datetimeFigureOut">
              <a:rPr lang="en-US" smtClean="0"/>
              <a:t>5/9/2017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CAA53C-708D-4DDE-93ED-CC81490C3E91}" type="slidenum">
              <a:rPr lang="en-US" smtClean="0"/>
              <a:t>‹#›</a:t>
            </a:fld>
            <a:endParaRPr lang="en-US"/>
          </a:p>
        </p:txBody>
      </p:sp>
    </p:spTree>
    <p:extLst>
      <p:ext uri="{BB962C8B-B14F-4D97-AF65-F5344CB8AC3E}">
        <p14:creationId xmlns:p14="http://schemas.microsoft.com/office/powerpoint/2010/main" val="1551231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8C3312-7706-4C61-A651-C73395848585}" type="datetimeFigureOut">
              <a:rPr lang="en-US" smtClean="0"/>
              <a:t>5/9/2017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CAA53C-708D-4DDE-93ED-CC81490C3E91}" type="slidenum">
              <a:rPr lang="en-US" smtClean="0"/>
              <a:t>‹#›</a:t>
            </a:fld>
            <a:endParaRPr lang="en-US"/>
          </a:p>
        </p:txBody>
      </p:sp>
    </p:spTree>
    <p:extLst>
      <p:ext uri="{BB962C8B-B14F-4D97-AF65-F5344CB8AC3E}">
        <p14:creationId xmlns:p14="http://schemas.microsoft.com/office/powerpoint/2010/main" val="3662434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8C3312-7706-4C61-A651-C73395848585}" type="datetimeFigureOut">
              <a:rPr lang="en-US" smtClean="0"/>
              <a:t>5/9/2017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CAA53C-708D-4DDE-93ED-CC81490C3E91}" type="slidenum">
              <a:rPr lang="en-US" smtClean="0"/>
              <a:t>‹#›</a:t>
            </a:fld>
            <a:endParaRPr lang="en-US"/>
          </a:p>
        </p:txBody>
      </p:sp>
    </p:spTree>
    <p:extLst>
      <p:ext uri="{BB962C8B-B14F-4D97-AF65-F5344CB8AC3E}">
        <p14:creationId xmlns:p14="http://schemas.microsoft.com/office/powerpoint/2010/main" val="2171423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8C3312-7706-4C61-A651-C73395848585}" type="datetimeFigureOut">
              <a:rPr lang="en-US" smtClean="0"/>
              <a:t>5/9/2017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0CAA53C-708D-4DDE-93ED-CC81490C3E91}" type="slidenum">
              <a:rPr lang="en-US" smtClean="0"/>
              <a:t>‹#›</a:t>
            </a:fld>
            <a:endParaRPr lang="en-US"/>
          </a:p>
        </p:txBody>
      </p:sp>
    </p:spTree>
    <p:extLst>
      <p:ext uri="{BB962C8B-B14F-4D97-AF65-F5344CB8AC3E}">
        <p14:creationId xmlns:p14="http://schemas.microsoft.com/office/powerpoint/2010/main" val="2079810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28C3312-7706-4C61-A651-C73395848585}" type="datetimeFigureOut">
              <a:rPr lang="en-US" smtClean="0"/>
              <a:t>5/9/2017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0CAA53C-708D-4DDE-93ED-CC81490C3E91}" type="slidenum">
              <a:rPr lang="en-US" smtClean="0"/>
              <a:t>‹#›</a:t>
            </a:fld>
            <a:endParaRPr lang="en-US"/>
          </a:p>
        </p:txBody>
      </p:sp>
    </p:spTree>
    <p:extLst>
      <p:ext uri="{BB962C8B-B14F-4D97-AF65-F5344CB8AC3E}">
        <p14:creationId xmlns:p14="http://schemas.microsoft.com/office/powerpoint/2010/main" val="1458746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8C3312-7706-4C61-A651-C73395848585}" type="datetimeFigureOut">
              <a:rPr lang="en-US" smtClean="0"/>
              <a:t>5/9/2017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0CAA53C-708D-4DDE-93ED-CC81490C3E91}" type="slidenum">
              <a:rPr lang="en-US" smtClean="0"/>
              <a:t>‹#›</a:t>
            </a:fld>
            <a:endParaRPr lang="en-US"/>
          </a:p>
        </p:txBody>
      </p:sp>
    </p:spTree>
    <p:extLst>
      <p:ext uri="{BB962C8B-B14F-4D97-AF65-F5344CB8AC3E}">
        <p14:creationId xmlns:p14="http://schemas.microsoft.com/office/powerpoint/2010/main" val="947272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8C3312-7706-4C61-A651-C73395848585}" type="datetimeFigureOut">
              <a:rPr lang="en-US" smtClean="0"/>
              <a:t>5/9/2017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CAA53C-708D-4DDE-93ED-CC81490C3E91}" type="slidenum">
              <a:rPr lang="en-US" smtClean="0"/>
              <a:t>‹#›</a:t>
            </a:fld>
            <a:endParaRPr lang="en-US"/>
          </a:p>
        </p:txBody>
      </p:sp>
    </p:spTree>
    <p:extLst>
      <p:ext uri="{BB962C8B-B14F-4D97-AF65-F5344CB8AC3E}">
        <p14:creationId xmlns:p14="http://schemas.microsoft.com/office/powerpoint/2010/main" val="3328496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28C3312-7706-4C61-A651-C73395848585}" type="datetimeFigureOut">
              <a:rPr lang="en-US" smtClean="0"/>
              <a:t>5/9/2017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CAA53C-708D-4DDE-93ED-CC81490C3E91}" type="slidenum">
              <a:rPr lang="en-US" smtClean="0"/>
              <a:t>‹#›</a:t>
            </a:fld>
            <a:endParaRPr lang="en-US"/>
          </a:p>
        </p:txBody>
      </p:sp>
    </p:spTree>
    <p:extLst>
      <p:ext uri="{BB962C8B-B14F-4D97-AF65-F5344CB8AC3E}">
        <p14:creationId xmlns:p14="http://schemas.microsoft.com/office/powerpoint/2010/main" val="3426118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28C3312-7706-4C61-A651-C73395848585}" type="datetimeFigureOut">
              <a:rPr lang="en-US" smtClean="0"/>
              <a:t>5/9/2017</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0CAA53C-708D-4DDE-93ED-CC81490C3E91}" type="slidenum">
              <a:rPr lang="en-US" smtClean="0"/>
              <a:t>‹#›</a:t>
            </a:fld>
            <a:endParaRPr lang="en-US"/>
          </a:p>
        </p:txBody>
      </p:sp>
    </p:spTree>
    <p:extLst>
      <p:ext uri="{BB962C8B-B14F-4D97-AF65-F5344CB8AC3E}">
        <p14:creationId xmlns:p14="http://schemas.microsoft.com/office/powerpoint/2010/main" val="21934937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image" Target="../media/image24.png"/><Relationship Id="rId7" Type="http://schemas.openxmlformats.org/officeDocument/2006/relationships/image" Target="../media/image22.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package" Target="../embeddings/Microsoft_Excel_Macro-Enabled_Worksheet1.xlsm"/><Relationship Id="rId5" Type="http://schemas.openxmlformats.org/officeDocument/2006/relationships/oleObject" Target="../embeddings/oleObject1.bin"/><Relationship Id="rId10" Type="http://schemas.openxmlformats.org/officeDocument/2006/relationships/image" Target="../media/image23.emf"/><Relationship Id="rId4" Type="http://schemas.openxmlformats.org/officeDocument/2006/relationships/image" Target="../media/image25.png"/><Relationship Id="rId9" Type="http://schemas.openxmlformats.org/officeDocument/2006/relationships/package" Target="../embeddings/Microsoft_Excel_Macro-Enabled_Worksheet2.xlsm"/></Relationships>
</file>

<file path=ppt/slides/_rels/slide17.xml.rels><?xml version="1.0" encoding="UTF-8" standalone="yes"?>
<Relationships xmlns="http://schemas.openxmlformats.org/package/2006/relationships"><Relationship Id="rId8" Type="http://schemas.openxmlformats.org/officeDocument/2006/relationships/package" Target="../embeddings/Microsoft_Excel_Macro-Enabled_Worksheet3.xlsm"/><Relationship Id="rId13" Type="http://schemas.openxmlformats.org/officeDocument/2006/relationships/oleObject" Target="../embeddings/oleObject5.bin"/><Relationship Id="rId18" Type="http://schemas.openxmlformats.org/officeDocument/2006/relationships/image" Target="../media/image29.emf"/><Relationship Id="rId3" Type="http://schemas.openxmlformats.org/officeDocument/2006/relationships/image" Target="../media/image30.png"/><Relationship Id="rId7" Type="http://schemas.openxmlformats.org/officeDocument/2006/relationships/oleObject" Target="../embeddings/oleObject3.bin"/><Relationship Id="rId12" Type="http://schemas.openxmlformats.org/officeDocument/2006/relationships/image" Target="../media/image27.emf"/><Relationship Id="rId17" Type="http://schemas.openxmlformats.org/officeDocument/2006/relationships/package" Target="../embeddings/Microsoft_Excel_Macro-Enabled_Worksheet6.xlsm"/><Relationship Id="rId2" Type="http://schemas.openxmlformats.org/officeDocument/2006/relationships/slideLayout" Target="../slideLayouts/slideLayout7.xml"/><Relationship Id="rId16" Type="http://schemas.openxmlformats.org/officeDocument/2006/relationships/oleObject" Target="../embeddings/oleObject6.bin"/><Relationship Id="rId1" Type="http://schemas.openxmlformats.org/officeDocument/2006/relationships/vmlDrawing" Target="../drawings/vmlDrawing2.vml"/><Relationship Id="rId6" Type="http://schemas.openxmlformats.org/officeDocument/2006/relationships/image" Target="../media/image33.png"/><Relationship Id="rId11" Type="http://schemas.openxmlformats.org/officeDocument/2006/relationships/package" Target="../embeddings/Microsoft_Excel_Macro-Enabled_Worksheet4.xlsm"/><Relationship Id="rId5" Type="http://schemas.openxmlformats.org/officeDocument/2006/relationships/image" Target="../media/image32.png"/><Relationship Id="rId15" Type="http://schemas.openxmlformats.org/officeDocument/2006/relationships/image" Target="../media/image28.emf"/><Relationship Id="rId10" Type="http://schemas.openxmlformats.org/officeDocument/2006/relationships/oleObject" Target="../embeddings/oleObject4.bin"/><Relationship Id="rId4" Type="http://schemas.openxmlformats.org/officeDocument/2006/relationships/image" Target="../media/image31.png"/><Relationship Id="rId9" Type="http://schemas.openxmlformats.org/officeDocument/2006/relationships/image" Target="../media/image26.emf"/><Relationship Id="rId14" Type="http://schemas.openxmlformats.org/officeDocument/2006/relationships/package" Target="../embeddings/Microsoft_Excel_Macro-Enabled_Worksheet5.xlsm"/></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34.emf"/><Relationship Id="rId5" Type="http://schemas.openxmlformats.org/officeDocument/2006/relationships/package" Target="../embeddings/Microsoft_Excel_Macro-Enabled_Worksheet7.xlsm"/><Relationship Id="rId4" Type="http://schemas.openxmlformats.org/officeDocument/2006/relationships/oleObject" Target="../embeddings/oleObject7.bin"/></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oleObject" Target="../embeddings/oleObject8.bin"/><Relationship Id="rId7" Type="http://schemas.openxmlformats.org/officeDocument/2006/relationships/package" Target="../embeddings/Microsoft_Excel_Macro-Enabled_Worksheet9.xlsm"/><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oleObject9.bin"/><Relationship Id="rId5" Type="http://schemas.openxmlformats.org/officeDocument/2006/relationships/image" Target="../media/image37.emf"/><Relationship Id="rId4" Type="http://schemas.openxmlformats.org/officeDocument/2006/relationships/package" Target="../embeddings/Microsoft_Excel_Macro-Enabled_Worksheet8.xlsm"/><Relationship Id="rId9" Type="http://schemas.openxmlformats.org/officeDocument/2006/relationships/image" Target="../media/image39.png"/></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0.png"/><Relationship Id="rId1" Type="http://schemas.openxmlformats.org/officeDocument/2006/relationships/slideLayout" Target="../slideLayouts/slideLayout7.xml"/><Relationship Id="rId4" Type="http://schemas.openxmlformats.org/officeDocument/2006/relationships/image" Target="../media/image350.png"/></Relationships>
</file>

<file path=ppt/slides/_rels/slide3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6508" y="2444261"/>
            <a:ext cx="9144000" cy="1012948"/>
          </a:xfrm>
        </p:spPr>
        <p:txBody>
          <a:bodyPr/>
          <a:lstStyle/>
          <a:p>
            <a:r>
              <a:rPr lang="en-US" dirty="0">
                <a:solidFill>
                  <a:schemeClr val="tx1"/>
                </a:solidFill>
              </a:rPr>
              <a:t>Fluidized Catalytic </a:t>
            </a:r>
            <a:r>
              <a:rPr lang="en-US" dirty="0" smtClean="0">
                <a:solidFill>
                  <a:schemeClr val="tx1"/>
                </a:solidFill>
              </a:rPr>
              <a:t>Cracker Design and Optimization</a:t>
            </a:r>
            <a:endParaRPr lang="en-US" dirty="0">
              <a:solidFill>
                <a:schemeClr val="tx1"/>
              </a:solidFill>
            </a:endParaRPr>
          </a:p>
        </p:txBody>
      </p:sp>
      <p:sp>
        <p:nvSpPr>
          <p:cNvPr id="3" name="Subtitle 2"/>
          <p:cNvSpPr>
            <a:spLocks noGrp="1"/>
          </p:cNvSpPr>
          <p:nvPr>
            <p:ph type="subTitle" idx="1"/>
          </p:nvPr>
        </p:nvSpPr>
        <p:spPr/>
        <p:txBody>
          <a:bodyPr/>
          <a:lstStyle/>
          <a:p>
            <a:r>
              <a:rPr lang="en-US" dirty="0"/>
              <a:t>By: Hayden </a:t>
            </a:r>
            <a:r>
              <a:rPr lang="en-US" dirty="0" err="1"/>
              <a:t>Migliore</a:t>
            </a:r>
            <a:r>
              <a:rPr lang="en-US" dirty="0"/>
              <a:t>, Will Huck, and Zeke Marcel</a:t>
            </a:r>
          </a:p>
        </p:txBody>
      </p:sp>
    </p:spTree>
    <p:extLst>
      <p:ext uri="{BB962C8B-B14F-4D97-AF65-F5344CB8AC3E}">
        <p14:creationId xmlns:p14="http://schemas.microsoft.com/office/powerpoint/2010/main" val="28947015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70338"/>
            <a:ext cx="12192000" cy="1077218"/>
          </a:xfrm>
          <a:prstGeom prst="rect">
            <a:avLst/>
          </a:prstGeom>
          <a:noFill/>
        </p:spPr>
        <p:txBody>
          <a:bodyPr wrap="square" rtlCol="0">
            <a:spAutoFit/>
          </a:bodyPr>
          <a:lstStyle/>
          <a:p>
            <a:r>
              <a:rPr lang="en-US" sz="3200" dirty="0"/>
              <a:t>Our kinetics value force our components to match weight 															fractions based on literature values </a:t>
            </a:r>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977136289"/>
              </p:ext>
            </p:extLst>
          </p:nvPr>
        </p:nvGraphicFramePr>
        <p:xfrm>
          <a:off x="347473" y="593412"/>
          <a:ext cx="4852323" cy="5963570"/>
        </p:xfrm>
        <a:graphic>
          <a:graphicData uri="http://schemas.openxmlformats.org/drawingml/2006/table">
            <a:tbl>
              <a:tblPr firstRow="1" firstCol="1" bandRow="1"/>
              <a:tblGrid>
                <a:gridCol w="2716906">
                  <a:extLst>
                    <a:ext uri="{9D8B030D-6E8A-4147-A177-3AD203B41FA5}">
                      <a16:colId xmlns:a16="http://schemas.microsoft.com/office/drawing/2014/main" xmlns="" val="4024415707"/>
                    </a:ext>
                  </a:extLst>
                </a:gridCol>
                <a:gridCol w="676991">
                  <a:extLst>
                    <a:ext uri="{9D8B030D-6E8A-4147-A177-3AD203B41FA5}">
                      <a16:colId xmlns:a16="http://schemas.microsoft.com/office/drawing/2014/main" xmlns="" val="4171302106"/>
                    </a:ext>
                  </a:extLst>
                </a:gridCol>
                <a:gridCol w="729213">
                  <a:extLst>
                    <a:ext uri="{9D8B030D-6E8A-4147-A177-3AD203B41FA5}">
                      <a16:colId xmlns:a16="http://schemas.microsoft.com/office/drawing/2014/main" xmlns="" val="2556366415"/>
                    </a:ext>
                  </a:extLst>
                </a:gridCol>
                <a:gridCol w="729213">
                  <a:extLst>
                    <a:ext uri="{9D8B030D-6E8A-4147-A177-3AD203B41FA5}">
                      <a16:colId xmlns:a16="http://schemas.microsoft.com/office/drawing/2014/main" xmlns="" val="4288658857"/>
                    </a:ext>
                  </a:extLst>
                </a:gridCol>
              </a:tblGrid>
              <a:tr h="342779">
                <a:tc>
                  <a:txBody>
                    <a:bodyPr/>
                    <a:lstStyle/>
                    <a:p>
                      <a:pPr marL="0" marR="0" algn="l">
                        <a:lnSpc>
                          <a:spcPct val="107000"/>
                        </a:lnSpc>
                        <a:spcBef>
                          <a:spcPts val="0"/>
                        </a:spcBef>
                        <a:spcAft>
                          <a:spcPts val="0"/>
                        </a:spcAft>
                      </a:pPr>
                      <a:r>
                        <a:rPr lang="en-US" sz="1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Reaction</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Reaction Number</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Frequency Factor</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Activation Energy</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6382331"/>
                  </a:ext>
                </a:extLst>
              </a:tr>
              <a:tr h="133429">
                <a:tc>
                  <a:txBody>
                    <a:bodyPr/>
                    <a:lstStyle/>
                    <a:p>
                      <a:pPr marL="0" marR="0" algn="l">
                        <a:lnSpc>
                          <a:spcPct val="107000"/>
                        </a:lnSpc>
                        <a:spcBef>
                          <a:spcPts val="0"/>
                        </a:spcBef>
                        <a:spcAft>
                          <a:spcPts val="0"/>
                        </a:spcAft>
                      </a:pP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Nonacosane</a:t>
                      </a: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-&gt; </a:t>
                      </a: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Eicosane</a:t>
                      </a: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 </a:t>
                      </a: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Octene</a:t>
                      </a: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 Coke</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1425</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13650</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264678819"/>
                  </a:ext>
                </a:extLst>
              </a:tr>
              <a:tr h="133429">
                <a:tc>
                  <a:txBody>
                    <a:bodyPr/>
                    <a:lstStyle/>
                    <a:p>
                      <a:pPr marL="0" marR="0" algn="l">
                        <a:lnSpc>
                          <a:spcPct val="107000"/>
                        </a:lnSpc>
                        <a:spcBef>
                          <a:spcPts val="0"/>
                        </a:spcBef>
                        <a:spcAft>
                          <a:spcPts val="0"/>
                        </a:spcAft>
                      </a:pP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Nonacosane</a:t>
                      </a: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-&gt; Octadecane + </a:t>
                      </a: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Decene</a:t>
                      </a: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 Coke</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1425</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13650</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206171563"/>
                  </a:ext>
                </a:extLst>
              </a:tr>
              <a:tr h="133429">
                <a:tc>
                  <a:txBody>
                    <a:bodyPr/>
                    <a:lstStyle/>
                    <a:p>
                      <a:pPr marL="0" marR="0" algn="l">
                        <a:lnSpc>
                          <a:spcPct val="107000"/>
                        </a:lnSpc>
                        <a:spcBef>
                          <a:spcPts val="0"/>
                        </a:spcBef>
                        <a:spcAft>
                          <a:spcPts val="0"/>
                        </a:spcAft>
                      </a:pP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Hexacosane</a:t>
                      </a: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-&gt; </a:t>
                      </a: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Eicosane</a:t>
                      </a: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 Pentene + Coke</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1400</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13650</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376636860"/>
                  </a:ext>
                </a:extLst>
              </a:tr>
              <a:tr h="133429">
                <a:tc>
                  <a:txBody>
                    <a:bodyPr/>
                    <a:lstStyle/>
                    <a:p>
                      <a:pPr marL="0" marR="0" algn="l">
                        <a:lnSpc>
                          <a:spcPct val="107000"/>
                        </a:lnSpc>
                        <a:spcBef>
                          <a:spcPts val="0"/>
                        </a:spcBef>
                        <a:spcAft>
                          <a:spcPts val="0"/>
                        </a:spcAft>
                      </a:pP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Hexacosane</a:t>
                      </a: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-&gt; Pentadecane + </a:t>
                      </a: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Decene</a:t>
                      </a: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 Coke</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4</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1425</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13650</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479677194"/>
                  </a:ext>
                </a:extLst>
              </a:tr>
              <a:tr h="133429">
                <a:tc>
                  <a:txBody>
                    <a:bodyPr/>
                    <a:lstStyle/>
                    <a:p>
                      <a:pPr marL="0" marR="0" algn="l">
                        <a:lnSpc>
                          <a:spcPct val="107000"/>
                        </a:lnSpc>
                        <a:spcBef>
                          <a:spcPts val="0"/>
                        </a:spcBef>
                        <a:spcAft>
                          <a:spcPts val="0"/>
                        </a:spcAft>
                      </a:pP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Uneicosane</a:t>
                      </a: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-&gt; </a:t>
                      </a: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Decane</a:t>
                      </a: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 </a:t>
                      </a: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Decene</a:t>
                      </a: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 Coke</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5</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1425</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13650</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138085952"/>
                  </a:ext>
                </a:extLst>
              </a:tr>
              <a:tr h="133429">
                <a:tc>
                  <a:txBody>
                    <a:bodyPr/>
                    <a:lstStyle/>
                    <a:p>
                      <a:pPr marL="0" marR="0" algn="l">
                        <a:lnSpc>
                          <a:spcPct val="107000"/>
                        </a:lnSpc>
                        <a:spcBef>
                          <a:spcPts val="0"/>
                        </a:spcBef>
                        <a:spcAft>
                          <a:spcPts val="0"/>
                        </a:spcAft>
                      </a:pP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Uneicosane</a:t>
                      </a: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-&gt; Cetane + </a:t>
                      </a: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Butene</a:t>
                      </a: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Coke</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6</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1425</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13650</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13482065"/>
                  </a:ext>
                </a:extLst>
              </a:tr>
              <a:tr h="133429">
                <a:tc>
                  <a:txBody>
                    <a:bodyPr/>
                    <a:lstStyle/>
                    <a:p>
                      <a:pPr marL="0" marR="0" algn="l">
                        <a:lnSpc>
                          <a:spcPct val="107000"/>
                        </a:lnSpc>
                        <a:spcBef>
                          <a:spcPts val="0"/>
                        </a:spcBef>
                        <a:spcAft>
                          <a:spcPts val="0"/>
                        </a:spcAft>
                      </a:pP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Eicosane</a:t>
                      </a: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-&gt; Pentadecane + Pentene</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7</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1425</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13650</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443070164"/>
                  </a:ext>
                </a:extLst>
              </a:tr>
              <a:tr h="133429">
                <a:tc>
                  <a:txBody>
                    <a:bodyPr/>
                    <a:lstStyle/>
                    <a:p>
                      <a:pPr marL="0" marR="0" algn="l">
                        <a:lnSpc>
                          <a:spcPct val="107000"/>
                        </a:lnSpc>
                        <a:spcBef>
                          <a:spcPts val="0"/>
                        </a:spcBef>
                        <a:spcAft>
                          <a:spcPts val="0"/>
                        </a:spcAft>
                      </a:pP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Eicosane</a:t>
                      </a: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-&gt; </a:t>
                      </a: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Decane</a:t>
                      </a: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 </a:t>
                      </a: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Decene</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8</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1425</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13600</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237867873"/>
                  </a:ext>
                </a:extLst>
              </a:tr>
              <a:tr h="133429">
                <a:tc>
                  <a:txBody>
                    <a:bodyPr/>
                    <a:lstStyle/>
                    <a:p>
                      <a:pPr marL="0" marR="0" algn="l">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N-Pentadecylbenzene -&gt; Benzene + </a:t>
                      </a: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Pentadecene</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9</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2000</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13650</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373924753"/>
                  </a:ext>
                </a:extLst>
              </a:tr>
              <a:tr h="133429">
                <a:tc>
                  <a:txBody>
                    <a:bodyPr/>
                    <a:lstStyle/>
                    <a:p>
                      <a:pPr marL="0" marR="0" algn="l">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a:t>
                      </a: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Pentadecylcylopentane</a:t>
                      </a: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-&gt; Cyclopentane + </a:t>
                      </a: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Pentadecene</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10</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1500</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13650</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276756592"/>
                  </a:ext>
                </a:extLst>
              </a:tr>
              <a:tr h="124614">
                <a:tc>
                  <a:txBody>
                    <a:bodyPr/>
                    <a:lstStyle/>
                    <a:p>
                      <a:pPr marL="0" marR="0" algn="l">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a:t>
                      </a: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Pentadocylcyclopentane</a:t>
                      </a: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-&gt; N-</a:t>
                      </a: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Dodecylcyclopentane</a:t>
                      </a: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 Propene</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11</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1500</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13650</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115989324"/>
                  </a:ext>
                </a:extLst>
              </a:tr>
              <a:tr h="133429">
                <a:tc>
                  <a:txBody>
                    <a:bodyPr/>
                    <a:lstStyle/>
                    <a:p>
                      <a:pPr marL="0" marR="0" algn="l">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Octadecane -&gt; </a:t>
                      </a: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Decane</a:t>
                      </a: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 </a:t>
                      </a: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Heptene</a:t>
                      </a: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 Coke</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12</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1450</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9000</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809404898"/>
                  </a:ext>
                </a:extLst>
              </a:tr>
              <a:tr h="133429">
                <a:tc>
                  <a:txBody>
                    <a:bodyPr/>
                    <a:lstStyle/>
                    <a:p>
                      <a:pPr marL="0" marR="0" algn="l">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a:t>
                      </a: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Dodecylcyclopentane</a:t>
                      </a: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-&gt; </a:t>
                      </a: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Decene</a:t>
                      </a: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 </a:t>
                      </a: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Ethene</a:t>
                      </a: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 Cyclopentane</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13</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1450</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9000</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69190843"/>
                  </a:ext>
                </a:extLst>
              </a:tr>
              <a:tr h="133429">
                <a:tc>
                  <a:txBody>
                    <a:bodyPr/>
                    <a:lstStyle/>
                    <a:p>
                      <a:pPr marL="0" marR="0" algn="l">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Cetane -&gt; </a:t>
                      </a: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Decane</a:t>
                      </a: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 Pentene + Coke</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14</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1450</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9000</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922115905"/>
                  </a:ext>
                </a:extLst>
              </a:tr>
              <a:tr h="133429">
                <a:tc>
                  <a:txBody>
                    <a:bodyPr/>
                    <a:lstStyle/>
                    <a:p>
                      <a:pPr marL="0" marR="0" algn="l">
                        <a:lnSpc>
                          <a:spcPct val="107000"/>
                        </a:lnSpc>
                        <a:spcBef>
                          <a:spcPts val="0"/>
                        </a:spcBef>
                        <a:spcAft>
                          <a:spcPts val="0"/>
                        </a:spcAft>
                      </a:pP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Pentacdecane</a:t>
                      </a: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-&gt; Decane + Pentene</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15</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1450</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9000</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628610379"/>
                  </a:ext>
                </a:extLst>
              </a:tr>
              <a:tr h="133429">
                <a:tc>
                  <a:txBody>
                    <a:bodyPr/>
                    <a:lstStyle/>
                    <a:p>
                      <a:pPr marL="0" marR="0" algn="l">
                        <a:lnSpc>
                          <a:spcPct val="107000"/>
                        </a:lnSpc>
                        <a:spcBef>
                          <a:spcPts val="0"/>
                        </a:spcBef>
                        <a:spcAft>
                          <a:spcPts val="0"/>
                        </a:spcAft>
                      </a:pP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Pentadecene</a:t>
                      </a: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-&gt; </a:t>
                      </a: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Decene</a:t>
                      </a: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 Pentene</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16</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1450</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9000</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38589122"/>
                  </a:ext>
                </a:extLst>
              </a:tr>
              <a:tr h="133429">
                <a:tc>
                  <a:txBody>
                    <a:bodyPr/>
                    <a:lstStyle/>
                    <a:p>
                      <a:pPr marL="0" marR="0" algn="l">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Phenylbenzene + Hydrogen -&gt; 2 x Benzene</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17</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2000</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9000</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836046711"/>
                  </a:ext>
                </a:extLst>
              </a:tr>
              <a:tr h="133429">
                <a:tc>
                  <a:txBody>
                    <a:bodyPr/>
                    <a:lstStyle/>
                    <a:p>
                      <a:pPr marL="0" marR="0" algn="l">
                        <a:lnSpc>
                          <a:spcPct val="107000"/>
                        </a:lnSpc>
                        <a:spcBef>
                          <a:spcPts val="0"/>
                        </a:spcBef>
                        <a:spcAft>
                          <a:spcPts val="0"/>
                        </a:spcAft>
                      </a:pP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Decane</a:t>
                      </a: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-&gt; Octane + </a:t>
                      </a: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Ethene</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18</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700</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10000</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59823874"/>
                  </a:ext>
                </a:extLst>
              </a:tr>
              <a:tr h="133429">
                <a:tc>
                  <a:txBody>
                    <a:bodyPr/>
                    <a:lstStyle/>
                    <a:p>
                      <a:pPr marL="0" marR="0" algn="l">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Decane -&gt; </a:t>
                      </a: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Petane</a:t>
                      </a: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 Pentene</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19</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1000</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9000</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608154999"/>
                  </a:ext>
                </a:extLst>
              </a:tr>
              <a:tr h="133429">
                <a:tc>
                  <a:txBody>
                    <a:bodyPr/>
                    <a:lstStyle/>
                    <a:p>
                      <a:pPr marL="0" marR="0" algn="l">
                        <a:lnSpc>
                          <a:spcPct val="107000"/>
                        </a:lnSpc>
                        <a:spcBef>
                          <a:spcPts val="0"/>
                        </a:spcBef>
                        <a:spcAft>
                          <a:spcPts val="0"/>
                        </a:spcAft>
                      </a:pP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Decene</a:t>
                      </a: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-&gt; N-</a:t>
                      </a: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butylcyclohexane</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20</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900</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12000</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821583283"/>
                  </a:ext>
                </a:extLst>
              </a:tr>
              <a:tr h="133429">
                <a:tc>
                  <a:txBody>
                    <a:bodyPr/>
                    <a:lstStyle/>
                    <a:p>
                      <a:pPr marL="0" marR="0" algn="l">
                        <a:lnSpc>
                          <a:spcPct val="107000"/>
                        </a:lnSpc>
                        <a:spcBef>
                          <a:spcPts val="0"/>
                        </a:spcBef>
                        <a:spcAft>
                          <a:spcPts val="0"/>
                        </a:spcAft>
                      </a:pP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Decene</a:t>
                      </a: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-&gt; </a:t>
                      </a: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Heptene</a:t>
                      </a: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 Propene</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21</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1000</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8900</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973619753"/>
                  </a:ext>
                </a:extLst>
              </a:tr>
              <a:tr h="133429">
                <a:tc>
                  <a:txBody>
                    <a:bodyPr/>
                    <a:lstStyle/>
                    <a:p>
                      <a:pPr marL="0" marR="0" algn="l">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N-butylcyclohexane -&gt; </a:t>
                      </a: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Octene</a:t>
                      </a: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 Ethene</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22</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930</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10000</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624748493"/>
                  </a:ext>
                </a:extLst>
              </a:tr>
              <a:tr h="133429">
                <a:tc>
                  <a:txBody>
                    <a:bodyPr/>
                    <a:lstStyle/>
                    <a:p>
                      <a:pPr marL="0" marR="0" algn="l">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Octane -&gt; Pentane + Propene</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23</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1600</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7900</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36173331"/>
                  </a:ext>
                </a:extLst>
              </a:tr>
              <a:tr h="133429">
                <a:tc>
                  <a:txBody>
                    <a:bodyPr/>
                    <a:lstStyle/>
                    <a:p>
                      <a:pPr marL="0" marR="0" algn="l">
                        <a:lnSpc>
                          <a:spcPct val="107000"/>
                        </a:lnSpc>
                        <a:spcBef>
                          <a:spcPts val="0"/>
                        </a:spcBef>
                        <a:spcAft>
                          <a:spcPts val="0"/>
                        </a:spcAft>
                      </a:pP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Octene</a:t>
                      </a: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-&gt; </a:t>
                      </a: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Petene</a:t>
                      </a: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 Propene</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24</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1600</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7000</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935111707"/>
                  </a:ext>
                </a:extLst>
              </a:tr>
              <a:tr h="133429">
                <a:tc>
                  <a:txBody>
                    <a:bodyPr/>
                    <a:lstStyle/>
                    <a:p>
                      <a:pPr marL="0" marR="0" algn="l">
                        <a:lnSpc>
                          <a:spcPct val="107000"/>
                        </a:lnSpc>
                        <a:spcBef>
                          <a:spcPts val="0"/>
                        </a:spcBef>
                        <a:spcAft>
                          <a:spcPts val="0"/>
                        </a:spcAft>
                      </a:pP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Heptene</a:t>
                      </a: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-&gt; Cycloheptane</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25</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1600</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8100</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955547981"/>
                  </a:ext>
                </a:extLst>
              </a:tr>
              <a:tr h="133429">
                <a:tc>
                  <a:txBody>
                    <a:bodyPr/>
                    <a:lstStyle/>
                    <a:p>
                      <a:pPr marL="0" marR="0" algn="l">
                        <a:lnSpc>
                          <a:spcPct val="107000"/>
                        </a:lnSpc>
                        <a:spcBef>
                          <a:spcPts val="0"/>
                        </a:spcBef>
                        <a:spcAft>
                          <a:spcPts val="0"/>
                        </a:spcAft>
                      </a:pP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Heptene</a:t>
                      </a: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-&gt; </a:t>
                      </a: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Butene</a:t>
                      </a: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 Propene</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26</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2020</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7950</a:t>
                      </a:r>
                      <a:endParaRPr lang="en-US" sz="800">
                        <a:effectLst/>
                        <a:latin typeface="Calibri" panose="020F0502020204030204" pitchFamily="34"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256586677"/>
                  </a:ext>
                </a:extLst>
              </a:tr>
              <a:tr h="133429">
                <a:tc>
                  <a:txBody>
                    <a:bodyPr/>
                    <a:lstStyle/>
                    <a:p>
                      <a:pPr marL="0" marR="0" algn="l">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Cycloheptane -&gt; </a:t>
                      </a: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Butene</a:t>
                      </a: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 Propene</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27</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1100</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6000</a:t>
                      </a:r>
                      <a:endParaRPr lang="en-US" sz="800">
                        <a:effectLst/>
                        <a:latin typeface="Calibri" panose="020F0502020204030204" pitchFamily="34"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909056611"/>
                  </a:ext>
                </a:extLst>
              </a:tr>
              <a:tr h="133429">
                <a:tc>
                  <a:txBody>
                    <a:bodyPr/>
                    <a:lstStyle/>
                    <a:p>
                      <a:pPr marL="0" marR="0" algn="l">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Pentane -&gt; </a:t>
                      </a: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Butene</a:t>
                      </a: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 Methane</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28</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1000</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6000</a:t>
                      </a:r>
                      <a:endParaRPr lang="en-US" sz="800">
                        <a:effectLst/>
                        <a:latin typeface="Calibri" panose="020F0502020204030204" pitchFamily="34"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147554844"/>
                  </a:ext>
                </a:extLst>
              </a:tr>
              <a:tr h="133429">
                <a:tc>
                  <a:txBody>
                    <a:bodyPr/>
                    <a:lstStyle/>
                    <a:p>
                      <a:pPr marL="0" marR="0" algn="l">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Pentene -&gt; Cyclopentane</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29</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1000</a:t>
                      </a:r>
                      <a:endParaRPr lang="en-US" sz="800">
                        <a:effectLst/>
                        <a:latin typeface="Calibri" panose="020F0502020204030204" pitchFamily="34"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6000</a:t>
                      </a:r>
                      <a:endParaRPr lang="en-US" sz="800">
                        <a:effectLst/>
                        <a:latin typeface="Calibri" panose="020F0502020204030204" pitchFamily="34"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402889046"/>
                  </a:ext>
                </a:extLst>
              </a:tr>
              <a:tr h="133429">
                <a:tc>
                  <a:txBody>
                    <a:bodyPr/>
                    <a:lstStyle/>
                    <a:p>
                      <a:pPr marL="0" marR="0" algn="l">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Pentene -&gt; Propene + Ethene </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30</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1560</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8000</a:t>
                      </a:r>
                      <a:endParaRPr lang="en-US" sz="800">
                        <a:effectLst/>
                        <a:latin typeface="Calibri" panose="020F0502020204030204" pitchFamily="34"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003522487"/>
                  </a:ext>
                </a:extLst>
              </a:tr>
              <a:tr h="133429">
                <a:tc>
                  <a:txBody>
                    <a:bodyPr/>
                    <a:lstStyle/>
                    <a:p>
                      <a:pPr marL="0" marR="0" algn="l">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Pentene + Hydrogen -&gt; Pentane</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31</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900</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9000</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257795686"/>
                  </a:ext>
                </a:extLst>
              </a:tr>
              <a:tr h="133429">
                <a:tc>
                  <a:txBody>
                    <a:bodyPr/>
                    <a:lstStyle/>
                    <a:p>
                      <a:pPr marL="0" marR="0" algn="l">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Cyclopentane -&gt; Ethene + Propene</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32</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50</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9000</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451945153"/>
                  </a:ext>
                </a:extLst>
              </a:tr>
              <a:tr h="133429">
                <a:tc>
                  <a:txBody>
                    <a:bodyPr/>
                    <a:lstStyle/>
                    <a:p>
                      <a:pPr marL="0" marR="0" algn="l">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Butane -&gt; Ethane + </a:t>
                      </a: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Ethene</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33</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10</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10000</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59631335"/>
                  </a:ext>
                </a:extLst>
              </a:tr>
              <a:tr h="133429">
                <a:tc>
                  <a:txBody>
                    <a:bodyPr/>
                    <a:lstStyle/>
                    <a:p>
                      <a:pPr marL="0" marR="0" algn="l">
                        <a:lnSpc>
                          <a:spcPct val="107000"/>
                        </a:lnSpc>
                        <a:spcBef>
                          <a:spcPts val="0"/>
                        </a:spcBef>
                        <a:spcAft>
                          <a:spcPts val="0"/>
                        </a:spcAft>
                      </a:pP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Butene</a:t>
                      </a: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-&gt; 2 x </a:t>
                      </a: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Ethene</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34</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100</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10000</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79130021"/>
                  </a:ext>
                </a:extLst>
              </a:tr>
              <a:tr h="133429">
                <a:tc>
                  <a:txBody>
                    <a:bodyPr/>
                    <a:lstStyle/>
                    <a:p>
                      <a:pPr marL="0" marR="0" algn="l">
                        <a:lnSpc>
                          <a:spcPct val="107000"/>
                        </a:lnSpc>
                        <a:spcBef>
                          <a:spcPts val="0"/>
                        </a:spcBef>
                        <a:spcAft>
                          <a:spcPts val="0"/>
                        </a:spcAft>
                      </a:pP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Butene</a:t>
                      </a: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 Hydrogen -&gt; Butane</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35</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20000</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10000</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98109258"/>
                  </a:ext>
                </a:extLst>
              </a:tr>
              <a:tr h="133429">
                <a:tc>
                  <a:txBody>
                    <a:bodyPr/>
                    <a:lstStyle/>
                    <a:p>
                      <a:pPr marL="0" marR="0" algn="l">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Propane -&gt; </a:t>
                      </a: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Ethene</a:t>
                      </a: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 Methane</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36</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100</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10000</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26966085"/>
                  </a:ext>
                </a:extLst>
              </a:tr>
              <a:tr h="133429">
                <a:tc>
                  <a:txBody>
                    <a:bodyPr/>
                    <a:lstStyle/>
                    <a:p>
                      <a:pPr marL="0" marR="0" algn="l">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Propene + Hydrogen -&gt; Propane</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37</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20000</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10000</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332197167"/>
                  </a:ext>
                </a:extLst>
              </a:tr>
              <a:tr h="133429">
                <a:tc>
                  <a:txBody>
                    <a:bodyPr/>
                    <a:lstStyle/>
                    <a:p>
                      <a:pPr marL="0" marR="0" algn="l">
                        <a:lnSpc>
                          <a:spcPct val="107000"/>
                        </a:lnSpc>
                        <a:spcBef>
                          <a:spcPts val="0"/>
                        </a:spcBef>
                        <a:spcAft>
                          <a:spcPts val="0"/>
                        </a:spcAft>
                      </a:pP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Ethene</a:t>
                      </a: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 Hydrogen -&gt; Ethane</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38</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20000</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10000</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363057939"/>
                  </a:ext>
                </a:extLst>
              </a:tr>
              <a:tr h="133429">
                <a:tc>
                  <a:txBody>
                    <a:bodyPr/>
                    <a:lstStyle/>
                    <a:p>
                      <a:pPr marL="0" marR="0" algn="l">
                        <a:lnSpc>
                          <a:spcPct val="107000"/>
                        </a:lnSpc>
                        <a:spcBef>
                          <a:spcPts val="0"/>
                        </a:spcBef>
                        <a:spcAft>
                          <a:spcPts val="0"/>
                        </a:spcAft>
                      </a:pP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Ethene</a:t>
                      </a: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-&gt; Coke</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39</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1000</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5000</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626325718"/>
                  </a:ext>
                </a:extLst>
              </a:tr>
              <a:tr h="133429">
                <a:tc>
                  <a:txBody>
                    <a:bodyPr/>
                    <a:lstStyle/>
                    <a:p>
                      <a:pPr marL="0" marR="0" algn="l">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Methane -&gt; Coke</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40</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1000</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5000</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622673274"/>
                  </a:ext>
                </a:extLst>
              </a:tr>
              <a:tr h="140206">
                <a:tc>
                  <a:txBody>
                    <a:bodyPr/>
                    <a:lstStyle/>
                    <a:p>
                      <a:pPr marL="0" marR="0" algn="l">
                        <a:lnSpc>
                          <a:spcPct val="107000"/>
                        </a:lnSpc>
                        <a:spcBef>
                          <a:spcPts val="0"/>
                        </a:spcBef>
                        <a:spcAft>
                          <a:spcPts val="0"/>
                        </a:spcAft>
                      </a:pPr>
                      <a:r>
                        <a:rPr lang="en-US" sz="800" dirty="0">
                          <a:effectLst/>
                          <a:latin typeface="Calibri" panose="020F0502020204030204" pitchFamily="34" charset="0"/>
                          <a:ea typeface="Times New Roman" panose="02020603050405020304" pitchFamily="18" charset="0"/>
                          <a:cs typeface="Times New Roman" panose="02020603050405020304" pitchFamily="18" charset="0"/>
                        </a:rPr>
                        <a:t>Benzene -&gt; Ethene + Coke</a:t>
                      </a: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Times New Roman" panose="02020603050405020304" pitchFamily="18" charset="0"/>
                          <a:cs typeface="Times New Roman" panose="02020603050405020304" pitchFamily="18" charset="0"/>
                        </a:rPr>
                        <a:t>41</a:t>
                      </a: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Times New Roman" panose="02020603050405020304" pitchFamily="18" charset="0"/>
                          <a:cs typeface="Times New Roman" panose="02020603050405020304" pitchFamily="18" charset="0"/>
                        </a:rPr>
                        <a:t>1200</a:t>
                      </a: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Times New Roman" panose="02020603050405020304" pitchFamily="18" charset="0"/>
                          <a:cs typeface="Times New Roman" panose="02020603050405020304" pitchFamily="18" charset="0"/>
                        </a:rPr>
                        <a:t>5000</a:t>
                      </a:r>
                    </a:p>
                  </a:txBody>
                  <a:tcPr marL="32653" marR="326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41"/>
                  </a:ext>
                </a:extLst>
              </a:tr>
            </a:tbl>
          </a:graphicData>
        </a:graphic>
      </p:graphicFrame>
      <p:sp>
        <p:nvSpPr>
          <p:cNvPr id="9" name="TextBox 8"/>
          <p:cNvSpPr txBox="1"/>
          <p:nvPr/>
        </p:nvSpPr>
        <p:spPr>
          <a:xfrm>
            <a:off x="5878367" y="1926649"/>
            <a:ext cx="5231421" cy="2308324"/>
          </a:xfrm>
          <a:prstGeom prst="rect">
            <a:avLst/>
          </a:prstGeom>
          <a:noFill/>
        </p:spPr>
        <p:txBody>
          <a:bodyPr wrap="square" rtlCol="0">
            <a:spAutoFit/>
          </a:bodyPr>
          <a:lstStyle/>
          <a:p>
            <a:r>
              <a:rPr lang="en-US" dirty="0"/>
              <a:t>We used a random number generator to find decent frequency factor and activation energy values and compared them to a sum of square error.  </a:t>
            </a:r>
          </a:p>
          <a:p>
            <a:endParaRPr lang="en-US" dirty="0"/>
          </a:p>
          <a:p>
            <a:r>
              <a:rPr lang="en-US" dirty="0"/>
              <a:t>After a certain point, we took over and adjusted the values ourselves to get the weight fraction curves correctly.</a:t>
            </a:r>
          </a:p>
        </p:txBody>
      </p:sp>
      <p:sp>
        <p:nvSpPr>
          <p:cNvPr id="2" name="Rectangle 1"/>
          <p:cNvSpPr/>
          <p:nvPr/>
        </p:nvSpPr>
        <p:spPr>
          <a:xfrm>
            <a:off x="0" y="6571961"/>
            <a:ext cx="12192000" cy="246221"/>
          </a:xfrm>
          <a:prstGeom prst="rect">
            <a:avLst/>
          </a:prstGeom>
        </p:spPr>
        <p:txBody>
          <a:bodyPr wrap="square">
            <a:spAutoFit/>
          </a:bodyPr>
          <a:lstStyle/>
          <a:p>
            <a:pPr lvl="0"/>
            <a:r>
              <a:rPr lang="en-US" sz="1000" dirty="0"/>
              <a:t>Chang-Bock Chung, In-Su Han, Dynamic modeling and simulation of a Fluidized catalytic cracking process. Part II: Property estimation and simulation, Chemical Engineering Science 56 (2001) 1973-1990</a:t>
            </a:r>
          </a:p>
        </p:txBody>
      </p:sp>
    </p:spTree>
    <p:extLst>
      <p:ext uri="{BB962C8B-B14F-4D97-AF65-F5344CB8AC3E}">
        <p14:creationId xmlns:p14="http://schemas.microsoft.com/office/powerpoint/2010/main" val="3620770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70338"/>
            <a:ext cx="5129857" cy="1200329"/>
          </a:xfrm>
          <a:prstGeom prst="rect">
            <a:avLst/>
          </a:prstGeom>
          <a:noFill/>
        </p:spPr>
        <p:txBody>
          <a:bodyPr wrap="square" rtlCol="0">
            <a:spAutoFit/>
          </a:bodyPr>
          <a:lstStyle/>
          <a:p>
            <a:r>
              <a:rPr lang="en-US" sz="3600" dirty="0"/>
              <a:t>Random Number Generator  </a:t>
            </a:r>
            <a:endParaRPr lang="en-US" dirty="0"/>
          </a:p>
        </p:txBody>
      </p:sp>
      <p:pic>
        <p:nvPicPr>
          <p:cNvPr id="10" name="Picture 9"/>
          <p:cNvPicPr>
            <a:picLocks noChangeAspect="1"/>
          </p:cNvPicPr>
          <p:nvPr/>
        </p:nvPicPr>
        <p:blipFill>
          <a:blip r:embed="rId2"/>
          <a:stretch>
            <a:fillRect/>
          </a:stretch>
        </p:blipFill>
        <p:spPr>
          <a:xfrm>
            <a:off x="0" y="1152143"/>
            <a:ext cx="5591908" cy="3560689"/>
          </a:xfrm>
          <a:prstGeom prst="rect">
            <a:avLst/>
          </a:prstGeom>
        </p:spPr>
      </p:pic>
      <p:grpSp>
        <p:nvGrpSpPr>
          <p:cNvPr id="12" name="Group 11"/>
          <p:cNvGrpSpPr/>
          <p:nvPr/>
        </p:nvGrpSpPr>
        <p:grpSpPr>
          <a:xfrm>
            <a:off x="5591908" y="1152143"/>
            <a:ext cx="6600092" cy="4225211"/>
            <a:chOff x="1652955" y="738554"/>
            <a:chExt cx="10796954" cy="6224952"/>
          </a:xfrm>
        </p:grpSpPr>
        <p:pic>
          <p:nvPicPr>
            <p:cNvPr id="13" name="Picture 12"/>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52955" y="738554"/>
              <a:ext cx="10796954" cy="6224952"/>
            </a:xfrm>
            <a:prstGeom prst="rect">
              <a:avLst/>
            </a:prstGeom>
            <a:noFill/>
          </p:spPr>
        </p:pic>
        <p:pic>
          <p:nvPicPr>
            <p:cNvPr id="14" name="Picture 13"/>
            <p:cNvPicPr>
              <a:picLocks noChangeAspect="1"/>
            </p:cNvPicPr>
            <p:nvPr/>
          </p:nvPicPr>
          <p:blipFill>
            <a:blip r:embed="rId4"/>
            <a:stretch>
              <a:fillRect/>
            </a:stretch>
          </p:blipFill>
          <p:spPr>
            <a:xfrm>
              <a:off x="7988690" y="911682"/>
              <a:ext cx="575017" cy="240461"/>
            </a:xfrm>
            <a:prstGeom prst="rect">
              <a:avLst/>
            </a:prstGeom>
          </p:spPr>
        </p:pic>
      </p:grpSp>
      <p:cxnSp>
        <p:nvCxnSpPr>
          <p:cNvPr id="16" name="Straight Connector 15"/>
          <p:cNvCxnSpPr>
            <a:cxnSpLocks/>
          </p:cNvCxnSpPr>
          <p:nvPr/>
        </p:nvCxnSpPr>
        <p:spPr>
          <a:xfrm>
            <a:off x="6093069" y="2031023"/>
            <a:ext cx="5908431" cy="0"/>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p:cNvCxnSpPr>
            <a:cxnSpLocks/>
          </p:cNvCxnSpPr>
          <p:nvPr/>
        </p:nvCxnSpPr>
        <p:spPr>
          <a:xfrm>
            <a:off x="6093069" y="3502269"/>
            <a:ext cx="5908431" cy="0"/>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p:cNvCxnSpPr>
            <a:cxnSpLocks/>
          </p:cNvCxnSpPr>
          <p:nvPr/>
        </p:nvCxnSpPr>
        <p:spPr>
          <a:xfrm>
            <a:off x="6093069" y="3352800"/>
            <a:ext cx="5908431" cy="0"/>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p:cNvCxnSpPr>
            <a:cxnSpLocks/>
          </p:cNvCxnSpPr>
          <p:nvPr/>
        </p:nvCxnSpPr>
        <p:spPr>
          <a:xfrm>
            <a:off x="6093069" y="4135316"/>
            <a:ext cx="5908431" cy="0"/>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p:cNvCxnSpPr>
            <a:cxnSpLocks/>
          </p:cNvCxnSpPr>
          <p:nvPr/>
        </p:nvCxnSpPr>
        <p:spPr>
          <a:xfrm>
            <a:off x="6093069" y="4478215"/>
            <a:ext cx="5908431" cy="0"/>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p:cNvCxnSpPr>
            <a:cxnSpLocks/>
          </p:cNvCxnSpPr>
          <p:nvPr/>
        </p:nvCxnSpPr>
        <p:spPr>
          <a:xfrm>
            <a:off x="6093069" y="4261339"/>
            <a:ext cx="5908431" cy="0"/>
          </a:xfrm>
          <a:prstGeom prst="line">
            <a:avLst/>
          </a:prstGeom>
        </p:spPr>
        <p:style>
          <a:lnRef idx="2">
            <a:schemeClr val="dk1"/>
          </a:lnRef>
          <a:fillRef idx="0">
            <a:schemeClr val="dk1"/>
          </a:fillRef>
          <a:effectRef idx="1">
            <a:schemeClr val="dk1"/>
          </a:effectRef>
          <a:fontRef idx="minor">
            <a:schemeClr val="tx1"/>
          </a:fontRef>
        </p:style>
      </p:cxnSp>
      <p:graphicFrame>
        <p:nvGraphicFramePr>
          <p:cNvPr id="26" name="Table 25"/>
          <p:cNvGraphicFramePr>
            <a:graphicFrameLocks noGrp="1"/>
          </p:cNvGraphicFramePr>
          <p:nvPr>
            <p:extLst>
              <p:ext uri="{D42A27DB-BD31-4B8C-83A1-F6EECF244321}">
                <p14:modId xmlns:p14="http://schemas.microsoft.com/office/powerpoint/2010/main" val="3617720840"/>
              </p:ext>
            </p:extLst>
          </p:nvPr>
        </p:nvGraphicFramePr>
        <p:xfrm>
          <a:off x="1212912" y="4840153"/>
          <a:ext cx="3657600" cy="1546860"/>
        </p:xfrm>
        <a:graphic>
          <a:graphicData uri="http://schemas.openxmlformats.org/drawingml/2006/table">
            <a:tbl>
              <a:tblPr/>
              <a:tblGrid>
                <a:gridCol w="609600">
                  <a:extLst>
                    <a:ext uri="{9D8B030D-6E8A-4147-A177-3AD203B41FA5}">
                      <a16:colId xmlns:a16="http://schemas.microsoft.com/office/drawing/2014/main" xmlns="" val="59432565"/>
                    </a:ext>
                  </a:extLst>
                </a:gridCol>
                <a:gridCol w="609600">
                  <a:extLst>
                    <a:ext uri="{9D8B030D-6E8A-4147-A177-3AD203B41FA5}">
                      <a16:colId xmlns:a16="http://schemas.microsoft.com/office/drawing/2014/main" xmlns="" val="394149088"/>
                    </a:ext>
                  </a:extLst>
                </a:gridCol>
                <a:gridCol w="609600">
                  <a:extLst>
                    <a:ext uri="{9D8B030D-6E8A-4147-A177-3AD203B41FA5}">
                      <a16:colId xmlns:a16="http://schemas.microsoft.com/office/drawing/2014/main" xmlns="" val="1246763359"/>
                    </a:ext>
                  </a:extLst>
                </a:gridCol>
                <a:gridCol w="609600">
                  <a:extLst>
                    <a:ext uri="{9D8B030D-6E8A-4147-A177-3AD203B41FA5}">
                      <a16:colId xmlns:a16="http://schemas.microsoft.com/office/drawing/2014/main" xmlns="" val="1768827764"/>
                    </a:ext>
                  </a:extLst>
                </a:gridCol>
                <a:gridCol w="609600">
                  <a:extLst>
                    <a:ext uri="{9D8B030D-6E8A-4147-A177-3AD203B41FA5}">
                      <a16:colId xmlns:a16="http://schemas.microsoft.com/office/drawing/2014/main" xmlns="" val="2731119965"/>
                    </a:ext>
                  </a:extLst>
                </a:gridCol>
                <a:gridCol w="609600">
                  <a:extLst>
                    <a:ext uri="{9D8B030D-6E8A-4147-A177-3AD203B41FA5}">
                      <a16:colId xmlns:a16="http://schemas.microsoft.com/office/drawing/2014/main" xmlns="" val="289952501"/>
                    </a:ext>
                  </a:extLst>
                </a:gridCol>
              </a:tblGrid>
              <a:tr h="180975">
                <a:tc>
                  <a:txBody>
                    <a:bodyPr/>
                    <a:lstStyle/>
                    <a:p>
                      <a:pPr algn="l" fontAlgn="b"/>
                      <a:r>
                        <a:rPr lang="en-US" sz="1100" b="0" i="0" u="none" strike="noStrike">
                          <a:solidFill>
                            <a:srgbClr val="000000"/>
                          </a:solidFill>
                          <a:effectLst/>
                          <a:latin typeface="Calibri" panose="020F0502020204030204" pitchFamily="34" charset="0"/>
                        </a:rPr>
                        <a:t>Temp (C )</a:t>
                      </a:r>
                    </a:p>
                  </a:txBody>
                  <a:tcPr marL="7620" marR="7620" marT="762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deg C</a:t>
                      </a:r>
                    </a:p>
                  </a:txBody>
                  <a:tcPr marL="7620" marR="7620" marT="762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510</a:t>
                      </a:r>
                    </a:p>
                  </a:txBody>
                  <a:tcPr marL="7620" marR="7620" marT="762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520</a:t>
                      </a:r>
                    </a:p>
                  </a:txBody>
                  <a:tcPr marL="7620" marR="7620" marT="762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530</a:t>
                      </a:r>
                    </a:p>
                  </a:txBody>
                  <a:tcPr marL="7620" marR="7620" marT="762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540</a:t>
                      </a:r>
                    </a:p>
                  </a:txBody>
                  <a:tcPr marL="7620" marR="7620" marT="762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395929015"/>
                  </a:ext>
                </a:extLst>
              </a:tr>
              <a:tr h="180975">
                <a:tc>
                  <a:txBody>
                    <a:bodyPr/>
                    <a:lstStyle/>
                    <a:p>
                      <a:pPr algn="l" fontAlgn="b"/>
                      <a:r>
                        <a:rPr lang="en-US" sz="1100" b="0" i="0" u="none" strike="noStrike">
                          <a:solidFill>
                            <a:srgbClr val="000000"/>
                          </a:solidFill>
                          <a:effectLst/>
                          <a:latin typeface="Calibri" panose="020F0502020204030204" pitchFamily="34" charset="0"/>
                        </a:rPr>
                        <a:t>GSLN</a:t>
                      </a:r>
                    </a:p>
                  </a:txBody>
                  <a:tcPr marL="7620" marR="7620" marT="762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1100" b="0" i="0" u="none" strike="noStrike">
                          <a:solidFill>
                            <a:srgbClr val="000000"/>
                          </a:solidFill>
                          <a:effectLst/>
                          <a:latin typeface="Calibri" panose="020F0502020204030204" pitchFamily="34" charset="0"/>
                        </a:rPr>
                        <a:t> % (wt)</a:t>
                      </a:r>
                    </a:p>
                  </a:txBody>
                  <a:tcPr marL="7620" marR="7620" marT="762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45.03</a:t>
                      </a:r>
                    </a:p>
                  </a:txBody>
                  <a:tcPr marL="7620" marR="7620" marT="762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45.37</a:t>
                      </a:r>
                    </a:p>
                  </a:txBody>
                  <a:tcPr marL="7620" marR="7620" marT="762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44.79</a:t>
                      </a:r>
                    </a:p>
                  </a:txBody>
                  <a:tcPr marL="7620" marR="7620" marT="762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42.89</a:t>
                      </a:r>
                    </a:p>
                  </a:txBody>
                  <a:tcPr marL="7620" marR="7620" marT="7620" anchor="b">
                    <a:lnL>
                      <a:noFill/>
                    </a:lnL>
                    <a:lnR>
                      <a:noFill/>
                    </a:lnR>
                    <a:lnT w="6350" cap="flat" cmpd="sng" algn="ctr">
                      <a:solidFill>
                        <a:srgbClr val="000000"/>
                      </a:solidFill>
                      <a:prstDash val="solid"/>
                      <a:round/>
                      <a:headEnd type="none" w="med" len="med"/>
                      <a:tailEnd type="none" w="med" len="med"/>
                    </a:lnT>
                    <a:lnB>
                      <a:noFill/>
                    </a:lnB>
                    <a:solidFill>
                      <a:srgbClr val="FFFF00"/>
                    </a:solidFill>
                  </a:tcPr>
                </a:tc>
                <a:extLst>
                  <a:ext uri="{0D108BD9-81ED-4DB2-BD59-A6C34878D82A}">
                    <a16:rowId xmlns:a16="http://schemas.microsoft.com/office/drawing/2014/main" xmlns="" val="2688232336"/>
                  </a:ext>
                </a:extLst>
              </a:tr>
              <a:tr h="180975">
                <a:tc>
                  <a:txBody>
                    <a:bodyPr/>
                    <a:lstStyle/>
                    <a:p>
                      <a:pPr algn="l" fontAlgn="b"/>
                      <a:r>
                        <a:rPr lang="en-US" sz="1100" b="0" i="0" u="none" strike="noStrike">
                          <a:solidFill>
                            <a:srgbClr val="000000"/>
                          </a:solidFill>
                          <a:effectLst/>
                          <a:latin typeface="Calibri" panose="020F0502020204030204" pitchFamily="34" charset="0"/>
                        </a:rPr>
                        <a:t>LPG</a:t>
                      </a:r>
                    </a:p>
                  </a:txBody>
                  <a:tcPr marL="7620" marR="7620" marT="762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 (wt)</a:t>
                      </a:r>
                    </a:p>
                  </a:txBody>
                  <a:tcPr marL="7620" marR="7620" marT="762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17.43</a:t>
                      </a:r>
                    </a:p>
                  </a:txBody>
                  <a:tcPr marL="7620" marR="7620" marT="762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20.06</a:t>
                      </a:r>
                    </a:p>
                  </a:txBody>
                  <a:tcPr marL="7620" marR="7620" marT="762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20.9</a:t>
                      </a:r>
                    </a:p>
                  </a:txBody>
                  <a:tcPr marL="7620" marR="7620" marT="762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21.86</a:t>
                      </a:r>
                    </a:p>
                  </a:txBody>
                  <a:tcPr marL="7620" marR="7620" marT="7620" anchor="b">
                    <a:lnL>
                      <a:noFill/>
                    </a:lnL>
                    <a:lnR>
                      <a:noFill/>
                    </a:lnR>
                    <a:lnT>
                      <a:noFill/>
                    </a:lnT>
                    <a:lnB>
                      <a:noFill/>
                    </a:lnB>
                    <a:solidFill>
                      <a:srgbClr val="FFFF00"/>
                    </a:solidFill>
                  </a:tcPr>
                </a:tc>
                <a:extLst>
                  <a:ext uri="{0D108BD9-81ED-4DB2-BD59-A6C34878D82A}">
                    <a16:rowId xmlns:a16="http://schemas.microsoft.com/office/drawing/2014/main" xmlns="" val="2767787684"/>
                  </a:ext>
                </a:extLst>
              </a:tr>
              <a:tr h="180975">
                <a:tc>
                  <a:txBody>
                    <a:bodyPr/>
                    <a:lstStyle/>
                    <a:p>
                      <a:pPr algn="l" fontAlgn="b"/>
                      <a:r>
                        <a:rPr lang="en-US" sz="1100" b="0" i="0" u="none" strike="noStrike">
                          <a:solidFill>
                            <a:srgbClr val="000000"/>
                          </a:solidFill>
                          <a:effectLst/>
                          <a:latin typeface="Calibri" panose="020F0502020204030204" pitchFamily="34" charset="0"/>
                        </a:rPr>
                        <a:t>Dry Gas</a:t>
                      </a:r>
                    </a:p>
                  </a:txBody>
                  <a:tcPr marL="7620" marR="7620" marT="762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 (wt)</a:t>
                      </a:r>
                    </a:p>
                  </a:txBody>
                  <a:tcPr marL="7620" marR="7620" marT="762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3.24</a:t>
                      </a:r>
                    </a:p>
                  </a:txBody>
                  <a:tcPr marL="7620" marR="7620" marT="762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3.9</a:t>
                      </a:r>
                    </a:p>
                  </a:txBody>
                  <a:tcPr marL="7620" marR="7620" marT="762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4.44</a:t>
                      </a:r>
                    </a:p>
                  </a:txBody>
                  <a:tcPr marL="7620" marR="7620" marT="762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5.67</a:t>
                      </a:r>
                    </a:p>
                  </a:txBody>
                  <a:tcPr marL="7620" marR="7620" marT="7620" anchor="b">
                    <a:lnL>
                      <a:noFill/>
                    </a:lnL>
                    <a:lnR>
                      <a:noFill/>
                    </a:lnR>
                    <a:lnT>
                      <a:noFill/>
                    </a:lnT>
                    <a:lnB>
                      <a:noFill/>
                    </a:lnB>
                    <a:solidFill>
                      <a:srgbClr val="FFFF00"/>
                    </a:solidFill>
                  </a:tcPr>
                </a:tc>
                <a:extLst>
                  <a:ext uri="{0D108BD9-81ED-4DB2-BD59-A6C34878D82A}">
                    <a16:rowId xmlns:a16="http://schemas.microsoft.com/office/drawing/2014/main" xmlns="" val="1330416206"/>
                  </a:ext>
                </a:extLst>
              </a:tr>
              <a:tr h="180975">
                <a:tc>
                  <a:txBody>
                    <a:bodyPr/>
                    <a:lstStyle/>
                    <a:p>
                      <a:pPr algn="l" fontAlgn="b"/>
                      <a:r>
                        <a:rPr lang="en-US" sz="1100" b="0" i="0" u="none" strike="noStrike">
                          <a:solidFill>
                            <a:srgbClr val="000000"/>
                          </a:solidFill>
                          <a:effectLst/>
                          <a:latin typeface="Calibri" panose="020F0502020204030204" pitchFamily="34" charset="0"/>
                        </a:rPr>
                        <a:t>LCO</a:t>
                      </a:r>
                    </a:p>
                  </a:txBody>
                  <a:tcPr marL="7620" marR="7620" marT="762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 (wt)</a:t>
                      </a:r>
                    </a:p>
                  </a:txBody>
                  <a:tcPr marL="7620" marR="7620" marT="762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21.38</a:t>
                      </a:r>
                    </a:p>
                  </a:txBody>
                  <a:tcPr marL="7620" marR="7620" marT="762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19.01</a:t>
                      </a:r>
                    </a:p>
                  </a:txBody>
                  <a:tcPr marL="7620" marR="7620" marT="762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18</a:t>
                      </a:r>
                    </a:p>
                  </a:txBody>
                  <a:tcPr marL="7620" marR="7620" marT="762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18.03</a:t>
                      </a:r>
                    </a:p>
                  </a:txBody>
                  <a:tcPr marL="7620" marR="7620" marT="7620" anchor="b">
                    <a:lnL>
                      <a:noFill/>
                    </a:lnL>
                    <a:lnR>
                      <a:noFill/>
                    </a:lnR>
                    <a:lnT>
                      <a:noFill/>
                    </a:lnT>
                    <a:lnB>
                      <a:noFill/>
                    </a:lnB>
                    <a:solidFill>
                      <a:srgbClr val="FFFF00"/>
                    </a:solidFill>
                  </a:tcPr>
                </a:tc>
                <a:extLst>
                  <a:ext uri="{0D108BD9-81ED-4DB2-BD59-A6C34878D82A}">
                    <a16:rowId xmlns:a16="http://schemas.microsoft.com/office/drawing/2014/main" xmlns="" val="662687326"/>
                  </a:ext>
                </a:extLst>
              </a:tr>
              <a:tr h="180975">
                <a:tc>
                  <a:txBody>
                    <a:bodyPr/>
                    <a:lstStyle/>
                    <a:p>
                      <a:pPr algn="l" fontAlgn="b"/>
                      <a:r>
                        <a:rPr lang="en-US" sz="1100" b="0" i="0" u="none" strike="noStrike">
                          <a:solidFill>
                            <a:srgbClr val="000000"/>
                          </a:solidFill>
                          <a:effectLst/>
                          <a:latin typeface="Calibri" panose="020F0502020204030204" pitchFamily="34" charset="0"/>
                        </a:rPr>
                        <a:t>HCO</a:t>
                      </a:r>
                    </a:p>
                  </a:txBody>
                  <a:tcPr marL="7620" marR="7620" marT="762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 (wt)</a:t>
                      </a:r>
                    </a:p>
                  </a:txBody>
                  <a:tcPr marL="7620" marR="7620" marT="762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9.34</a:t>
                      </a:r>
                    </a:p>
                  </a:txBody>
                  <a:tcPr marL="7620" marR="7620" marT="762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8.06</a:t>
                      </a:r>
                    </a:p>
                  </a:txBody>
                  <a:tcPr marL="7620" marR="7620" marT="762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8.01</a:t>
                      </a:r>
                    </a:p>
                  </a:txBody>
                  <a:tcPr marL="7620" marR="7620" marT="762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7.24</a:t>
                      </a:r>
                    </a:p>
                  </a:txBody>
                  <a:tcPr marL="7620" marR="7620" marT="7620" anchor="b">
                    <a:lnL>
                      <a:noFill/>
                    </a:lnL>
                    <a:lnR>
                      <a:noFill/>
                    </a:lnR>
                    <a:lnT>
                      <a:noFill/>
                    </a:lnT>
                    <a:lnB>
                      <a:noFill/>
                    </a:lnB>
                    <a:solidFill>
                      <a:srgbClr val="FFFF00"/>
                    </a:solidFill>
                  </a:tcPr>
                </a:tc>
                <a:extLst>
                  <a:ext uri="{0D108BD9-81ED-4DB2-BD59-A6C34878D82A}">
                    <a16:rowId xmlns:a16="http://schemas.microsoft.com/office/drawing/2014/main" xmlns="" val="2160039773"/>
                  </a:ext>
                </a:extLst>
              </a:tr>
              <a:tr h="180975">
                <a:tc>
                  <a:txBody>
                    <a:bodyPr/>
                    <a:lstStyle/>
                    <a:p>
                      <a:pPr algn="l" fontAlgn="b"/>
                      <a:r>
                        <a:rPr lang="en-US" sz="1100" b="0" i="0" u="none" strike="noStrike">
                          <a:solidFill>
                            <a:srgbClr val="000000"/>
                          </a:solidFill>
                          <a:effectLst/>
                          <a:latin typeface="Calibri" panose="020F0502020204030204" pitchFamily="34" charset="0"/>
                        </a:rPr>
                        <a:t>Coke</a:t>
                      </a:r>
                    </a:p>
                  </a:txBody>
                  <a:tcPr marL="7620" marR="7620" marT="762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 (wt)</a:t>
                      </a:r>
                    </a:p>
                  </a:txBody>
                  <a:tcPr marL="7620" marR="7620" marT="762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3.54</a:t>
                      </a:r>
                    </a:p>
                  </a:txBody>
                  <a:tcPr marL="7620" marR="7620" marT="762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3.8</a:t>
                      </a:r>
                    </a:p>
                  </a:txBody>
                  <a:tcPr marL="7620" marR="7620" marT="762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3.98</a:t>
                      </a:r>
                    </a:p>
                  </a:txBody>
                  <a:tcPr marL="7620" marR="7620" marT="7620" anchor="b">
                    <a:lnL>
                      <a:noFill/>
                    </a:lnL>
                    <a:lnR>
                      <a:noFill/>
                    </a:lnR>
                    <a:lnT>
                      <a:noFill/>
                    </a:lnT>
                    <a:lnB>
                      <a:noFill/>
                    </a:lnB>
                  </a:tcPr>
                </a:tc>
                <a:tc>
                  <a:txBody>
                    <a:bodyPr/>
                    <a:lstStyle/>
                    <a:p>
                      <a:pPr algn="r" fontAlgn="b"/>
                      <a:r>
                        <a:rPr lang="en-US" sz="1100" b="0" i="0" u="none" strike="noStrike" dirty="0">
                          <a:solidFill>
                            <a:srgbClr val="000000"/>
                          </a:solidFill>
                          <a:effectLst/>
                          <a:latin typeface="Calibri" panose="020F0502020204030204" pitchFamily="34" charset="0"/>
                        </a:rPr>
                        <a:t>4.35</a:t>
                      </a:r>
                    </a:p>
                  </a:txBody>
                  <a:tcPr marL="7620" marR="7620" marT="7620" anchor="b">
                    <a:lnL>
                      <a:noFill/>
                    </a:lnL>
                    <a:lnR>
                      <a:noFill/>
                    </a:lnR>
                    <a:lnT>
                      <a:noFill/>
                    </a:lnT>
                    <a:lnB>
                      <a:noFill/>
                    </a:lnB>
                    <a:solidFill>
                      <a:srgbClr val="FFFF00"/>
                    </a:solidFill>
                  </a:tcPr>
                </a:tc>
                <a:extLst>
                  <a:ext uri="{0D108BD9-81ED-4DB2-BD59-A6C34878D82A}">
                    <a16:rowId xmlns:a16="http://schemas.microsoft.com/office/drawing/2014/main" xmlns="" val="2797056940"/>
                  </a:ext>
                </a:extLst>
              </a:tr>
            </a:tbl>
          </a:graphicData>
        </a:graphic>
      </p:graphicFrame>
    </p:spTree>
    <p:extLst>
      <p:ext uri="{BB962C8B-B14F-4D97-AF65-F5344CB8AC3E}">
        <p14:creationId xmlns:p14="http://schemas.microsoft.com/office/powerpoint/2010/main" val="1061387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112978" y="0"/>
            <a:ext cx="5079022"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0" y="70338"/>
            <a:ext cx="12192000" cy="646331"/>
          </a:xfrm>
          <a:prstGeom prst="rect">
            <a:avLst/>
          </a:prstGeom>
          <a:noFill/>
        </p:spPr>
        <p:txBody>
          <a:bodyPr wrap="square" rtlCol="0">
            <a:spAutoFit/>
          </a:bodyPr>
          <a:lstStyle/>
          <a:p>
            <a:r>
              <a:rPr lang="en-US" sz="3600" dirty="0"/>
              <a:t>Literature Values and Kinetics</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472" y="716669"/>
            <a:ext cx="7003545" cy="4967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312984" y="6383396"/>
            <a:ext cx="7408190" cy="523220"/>
          </a:xfrm>
          <a:prstGeom prst="rect">
            <a:avLst/>
          </a:prstGeom>
          <a:noFill/>
        </p:spPr>
        <p:txBody>
          <a:bodyPr wrap="square" rtlCol="0">
            <a:spAutoFit/>
          </a:bodyPr>
          <a:lstStyle/>
          <a:p>
            <a:pPr marL="171450" indent="-171450">
              <a:buFont typeface="Arial" panose="020B0604020202020204" pitchFamily="34" charset="0"/>
              <a:buChar char="•"/>
            </a:pPr>
            <a:r>
              <a:rPr lang="en-US" sz="700" dirty="0"/>
              <a:t>Chang-Bock Chung, In-Su Han, Dynamic modeling and simulation of a Fluidized catalytic cracking process. Part I: Process modeling, Chemical Engineering Science 56 (2001) 1951-1971</a:t>
            </a:r>
          </a:p>
          <a:p>
            <a:pPr marL="171450" indent="-171450">
              <a:buFont typeface="Arial" panose="020B0604020202020204" pitchFamily="34" charset="0"/>
              <a:buChar char="•"/>
            </a:pPr>
            <a:r>
              <a:rPr lang="en-US" sz="700" dirty="0"/>
              <a:t>Chang-Bock Chung, In-Su Han, Dynamic modeling and simulation of a Fluidized catalytic cracking process. Part II: Property estimation and simulation, Chemical Engineering Science 56 (2001) 1973-1990</a:t>
            </a:r>
          </a:p>
        </p:txBody>
      </p:sp>
      <p:pic>
        <p:nvPicPr>
          <p:cNvPr id="4" name="Picture 3"/>
          <p:cNvPicPr>
            <a:picLocks noChangeAspect="1"/>
          </p:cNvPicPr>
          <p:nvPr/>
        </p:nvPicPr>
        <p:blipFill>
          <a:blip r:embed="rId3"/>
          <a:stretch>
            <a:fillRect/>
          </a:stretch>
        </p:blipFill>
        <p:spPr>
          <a:xfrm>
            <a:off x="8641710" y="-4722"/>
            <a:ext cx="2936167" cy="2248134"/>
          </a:xfrm>
          <a:prstGeom prst="rect">
            <a:avLst/>
          </a:prstGeom>
        </p:spPr>
      </p:pic>
      <p:pic>
        <p:nvPicPr>
          <p:cNvPr id="5" name="Picture 4"/>
          <p:cNvPicPr>
            <a:picLocks noChangeAspect="1"/>
          </p:cNvPicPr>
          <p:nvPr/>
        </p:nvPicPr>
        <p:blipFill>
          <a:blip r:embed="rId4"/>
          <a:stretch>
            <a:fillRect/>
          </a:stretch>
        </p:blipFill>
        <p:spPr>
          <a:xfrm>
            <a:off x="8699473" y="4514714"/>
            <a:ext cx="2992109" cy="2372431"/>
          </a:xfrm>
          <a:prstGeom prst="rect">
            <a:avLst/>
          </a:prstGeom>
        </p:spPr>
      </p:pic>
      <p:sp>
        <p:nvSpPr>
          <p:cNvPr id="7" name="TextBox 6"/>
          <p:cNvSpPr txBox="1"/>
          <p:nvPr/>
        </p:nvSpPr>
        <p:spPr>
          <a:xfrm>
            <a:off x="1808930" y="5774411"/>
            <a:ext cx="6617031" cy="646331"/>
          </a:xfrm>
          <a:prstGeom prst="rect">
            <a:avLst/>
          </a:prstGeom>
          <a:noFill/>
        </p:spPr>
        <p:txBody>
          <a:bodyPr wrap="square" rtlCol="0">
            <a:spAutoFit/>
          </a:bodyPr>
          <a:lstStyle/>
          <a:p>
            <a:r>
              <a:rPr lang="en-US"/>
              <a:t>Our components’ mass fraction change with temperature at a reasonable rate</a:t>
            </a:r>
            <a:endParaRPr lang="en-US" dirty="0"/>
          </a:p>
        </p:txBody>
      </p:sp>
      <p:pic>
        <p:nvPicPr>
          <p:cNvPr id="8" name="Picture 7"/>
          <p:cNvPicPr>
            <a:picLocks noChangeAspect="1"/>
          </p:cNvPicPr>
          <p:nvPr/>
        </p:nvPicPr>
        <p:blipFill>
          <a:blip r:embed="rId5"/>
          <a:stretch>
            <a:fillRect/>
          </a:stretch>
        </p:blipFill>
        <p:spPr>
          <a:xfrm>
            <a:off x="8699474" y="2243412"/>
            <a:ext cx="2934344" cy="2271302"/>
          </a:xfrm>
          <a:prstGeom prst="rect">
            <a:avLst/>
          </a:prstGeom>
        </p:spPr>
      </p:pic>
    </p:spTree>
    <p:extLst>
      <p:ext uri="{BB962C8B-B14F-4D97-AF65-F5344CB8AC3E}">
        <p14:creationId xmlns:p14="http://schemas.microsoft.com/office/powerpoint/2010/main" val="30803805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0" y="923191"/>
            <a:ext cx="9041422" cy="989623"/>
          </a:xfrm>
        </p:spPr>
        <p:txBody>
          <a:bodyPr>
            <a:normAutofit/>
          </a:bodyPr>
          <a:lstStyle/>
          <a:p>
            <a:pPr algn="l"/>
            <a:r>
              <a:rPr lang="en-US" dirty="0">
                <a:solidFill>
                  <a:schemeClr val="tx1"/>
                </a:solidFill>
                <a:latin typeface="+mn-lt"/>
              </a:rPr>
              <a:t>Sizing</a:t>
            </a:r>
          </a:p>
        </p:txBody>
      </p:sp>
      <p:pic>
        <p:nvPicPr>
          <p:cNvPr id="4" name="Picture 3"/>
          <p:cNvPicPr>
            <a:picLocks noChangeAspect="1"/>
          </p:cNvPicPr>
          <p:nvPr/>
        </p:nvPicPr>
        <p:blipFill>
          <a:blip r:embed="rId2"/>
          <a:stretch>
            <a:fillRect/>
          </a:stretch>
        </p:blipFill>
        <p:spPr>
          <a:xfrm>
            <a:off x="2595855" y="0"/>
            <a:ext cx="9596145" cy="6858000"/>
          </a:xfrm>
          <a:prstGeom prst="rect">
            <a:avLst/>
          </a:prstGeom>
        </p:spPr>
      </p:pic>
    </p:spTree>
    <p:extLst>
      <p:ext uri="{BB962C8B-B14F-4D97-AF65-F5344CB8AC3E}">
        <p14:creationId xmlns:p14="http://schemas.microsoft.com/office/powerpoint/2010/main" val="483808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363984" y="227611"/>
            <a:ext cx="11377961" cy="6963302"/>
            <a:chOff x="363984" y="227611"/>
            <a:chExt cx="11377961" cy="6963302"/>
          </a:xfrm>
        </p:grpSpPr>
        <p:grpSp>
          <p:nvGrpSpPr>
            <p:cNvPr id="48" name="Group 47"/>
            <p:cNvGrpSpPr/>
            <p:nvPr/>
          </p:nvGrpSpPr>
          <p:grpSpPr>
            <a:xfrm>
              <a:off x="445037" y="3607114"/>
              <a:ext cx="3664614" cy="3583799"/>
              <a:chOff x="496735" y="1095319"/>
              <a:chExt cx="3664614" cy="3495909"/>
            </a:xfrm>
          </p:grpSpPr>
          <p:sp>
            <p:nvSpPr>
              <p:cNvPr id="91" name="TextBox 90"/>
              <p:cNvSpPr txBox="1"/>
              <p:nvPr/>
            </p:nvSpPr>
            <p:spPr>
              <a:xfrm>
                <a:off x="496735" y="1095319"/>
                <a:ext cx="3664614" cy="1477328"/>
              </a:xfrm>
              <a:prstGeom prst="rect">
                <a:avLst/>
              </a:prstGeom>
              <a:noFill/>
            </p:spPr>
            <p:txBody>
              <a:bodyPr wrap="square" rtlCol="0">
                <a:spAutoFit/>
              </a:bodyPr>
              <a:lstStyle/>
              <a:p>
                <a:r>
                  <a:rPr lang="en-US" dirty="0"/>
                  <a:t>Riser</a:t>
                </a:r>
              </a:p>
              <a:p>
                <a:pPr marL="285750" indent="-285750">
                  <a:buFont typeface="Arial" panose="020B0604020202020204" pitchFamily="34" charset="0"/>
                  <a:buChar char="•"/>
                </a:pPr>
                <a:r>
                  <a:rPr lang="en-US" dirty="0"/>
                  <a:t>3 min hold up time</a:t>
                </a:r>
              </a:p>
              <a:p>
                <a:pPr marL="285750" indent="-285750">
                  <a:buFont typeface="Arial" panose="020B0604020202020204" pitchFamily="34" charset="0"/>
                  <a:buChar char="•"/>
                </a:pPr>
                <a:r>
                  <a:rPr lang="en-US" dirty="0"/>
                  <a:t>Volume = Q* Residence Time</a:t>
                </a:r>
              </a:p>
              <a:p>
                <a:pPr marL="285750" indent="-285750">
                  <a:buFont typeface="Arial" panose="020B0604020202020204" pitchFamily="34" charset="0"/>
                  <a:buChar char="•"/>
                </a:pPr>
                <a:r>
                  <a:rPr lang="en-US" dirty="0"/>
                  <a:t>Fluidization Velocity = 2</a:t>
                </a:r>
                <a:r>
                  <a:rPr lang="en-US" i="1" dirty="0"/>
                  <a:t>V</a:t>
                </a:r>
                <a:r>
                  <a:rPr lang="en-US" i="1" baseline="-25000" dirty="0"/>
                  <a:t>f</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Void Fraction </a:t>
                </a:r>
                <a:r>
                  <a:rPr lang="el-GR" dirty="0">
                    <a:latin typeface="Times New Roman" panose="02020603050405020304" pitchFamily="18" charset="0"/>
                    <a:cs typeface="Times New Roman" panose="02020603050405020304" pitchFamily="18" charset="0"/>
                  </a:rPr>
                  <a:t>ε</a:t>
                </a:r>
                <a:r>
                  <a:rPr lang="en-US" dirty="0">
                    <a:latin typeface="Times New Roman" panose="02020603050405020304" pitchFamily="18" charset="0"/>
                    <a:cs typeface="Times New Roman" panose="02020603050405020304" pitchFamily="18" charset="0"/>
                  </a:rPr>
                  <a:t>= 0.45</a:t>
                </a:r>
                <a:endParaRPr lang="en-US" dirty="0"/>
              </a:p>
            </p:txBody>
          </p:sp>
          <p:pic>
            <p:nvPicPr>
              <p:cNvPr id="92" name="Picture 91"/>
              <p:cNvPicPr>
                <a:picLocks noChangeAspect="1"/>
              </p:cNvPicPr>
              <p:nvPr/>
            </p:nvPicPr>
            <p:blipFill>
              <a:blip r:embed="rId2"/>
              <a:stretch>
                <a:fillRect/>
              </a:stretch>
            </p:blipFill>
            <p:spPr>
              <a:xfrm>
                <a:off x="847364" y="2459204"/>
                <a:ext cx="2057400" cy="742950"/>
              </a:xfrm>
              <a:prstGeom prst="rect">
                <a:avLst/>
              </a:prstGeom>
            </p:spPr>
          </p:pic>
          <p:sp>
            <p:nvSpPr>
              <p:cNvPr id="93" name="TextBox 92"/>
              <p:cNvSpPr txBox="1"/>
              <p:nvPr/>
            </p:nvSpPr>
            <p:spPr>
              <a:xfrm>
                <a:off x="1369603" y="3175456"/>
                <a:ext cx="1750667" cy="1415772"/>
              </a:xfrm>
              <a:prstGeom prst="rect">
                <a:avLst/>
              </a:prstGeom>
              <a:noFill/>
            </p:spPr>
            <p:txBody>
              <a:bodyPr wrap="square" rtlCol="0">
                <a:spAutoFit/>
              </a:bodyPr>
              <a:lstStyle/>
              <a:p>
                <a:r>
                  <a:rPr lang="en-US" sz="1400" dirty="0" smtClean="0"/>
                  <a:t>2</a:t>
                </a:r>
                <a:r>
                  <a:rPr lang="en-US" sz="1400" i="1" dirty="0" smtClean="0"/>
                  <a:t>V</a:t>
                </a:r>
                <a:r>
                  <a:rPr lang="en-US" sz="1400" i="1" baseline="-25000" dirty="0" smtClean="0"/>
                  <a:t>f</a:t>
                </a:r>
                <a:r>
                  <a:rPr lang="en-US" sz="1400" i="1" dirty="0" smtClean="0"/>
                  <a:t>=1.35 </a:t>
                </a:r>
                <a:r>
                  <a:rPr lang="en-US" sz="1400" i="1" dirty="0" err="1" smtClean="0"/>
                  <a:t>ft</a:t>
                </a:r>
                <a:r>
                  <a:rPr lang="en-US" sz="1400" i="1" dirty="0" smtClean="0"/>
                  <a:t>/s</a:t>
                </a:r>
                <a:endParaRPr lang="en-US" sz="1400" i="1" dirty="0"/>
              </a:p>
              <a:p>
                <a:r>
                  <a:rPr lang="en-US" sz="1400" i="1" dirty="0" smtClean="0"/>
                  <a:t>D=38.1 </a:t>
                </a:r>
                <a:r>
                  <a:rPr lang="en-US" sz="1400" i="1" dirty="0" err="1" smtClean="0"/>
                  <a:t>ft</a:t>
                </a:r>
                <a:endParaRPr lang="en-US" sz="1400" i="1" dirty="0"/>
              </a:p>
              <a:p>
                <a:r>
                  <a:rPr lang="en-US" sz="1400" i="1" dirty="0" smtClean="0"/>
                  <a:t>H=12.4 </a:t>
                </a:r>
                <a:r>
                  <a:rPr lang="en-US" sz="1400" i="1" dirty="0" err="1" smtClean="0"/>
                  <a:t>ft</a:t>
                </a:r>
                <a:endParaRPr lang="en-US" sz="1400" i="1" dirty="0"/>
              </a:p>
              <a:p>
                <a:endParaRPr lang="en-US" sz="1400" i="1" dirty="0"/>
              </a:p>
              <a:p>
                <a:endParaRPr lang="en-US" i="1" baseline="-25000" dirty="0"/>
              </a:p>
              <a:p>
                <a:endParaRPr lang="en-US" dirty="0"/>
              </a:p>
            </p:txBody>
          </p:sp>
        </p:grpSp>
        <p:grpSp>
          <p:nvGrpSpPr>
            <p:cNvPr id="49" name="Group 48"/>
            <p:cNvGrpSpPr/>
            <p:nvPr/>
          </p:nvGrpSpPr>
          <p:grpSpPr>
            <a:xfrm>
              <a:off x="4143221" y="227611"/>
              <a:ext cx="3876840" cy="6536858"/>
              <a:chOff x="1053792" y="200978"/>
              <a:chExt cx="3876840" cy="6536858"/>
            </a:xfrm>
          </p:grpSpPr>
          <p:grpSp>
            <p:nvGrpSpPr>
              <p:cNvPr id="64" name="Group 63"/>
              <p:cNvGrpSpPr/>
              <p:nvPr/>
            </p:nvGrpSpPr>
            <p:grpSpPr>
              <a:xfrm>
                <a:off x="1053792" y="985422"/>
                <a:ext cx="3248974" cy="5176753"/>
                <a:chOff x="1197883" y="1081454"/>
                <a:chExt cx="3673053" cy="5716819"/>
              </a:xfrm>
            </p:grpSpPr>
            <p:sp>
              <p:nvSpPr>
                <p:cNvPr id="83" name="Rectangle: Rounded Corners 82"/>
                <p:cNvSpPr/>
                <p:nvPr/>
              </p:nvSpPr>
              <p:spPr>
                <a:xfrm rot="3457702">
                  <a:off x="3275440" y="3115320"/>
                  <a:ext cx="103993" cy="2732042"/>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4" name="Rectangle: Rounded Corners 83"/>
                <p:cNvSpPr/>
                <p:nvPr/>
              </p:nvSpPr>
              <p:spPr>
                <a:xfrm>
                  <a:off x="4123591" y="1081454"/>
                  <a:ext cx="747345" cy="2057400"/>
                </a:xfrm>
                <a:prstGeom prst="round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5" name="Rectangle: Rounded Corners 84"/>
                <p:cNvSpPr/>
                <p:nvPr/>
              </p:nvSpPr>
              <p:spPr>
                <a:xfrm rot="8457905">
                  <a:off x="3345048" y="3313057"/>
                  <a:ext cx="89884" cy="3485216"/>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6" name="Trapezoid 85"/>
                <p:cNvSpPr/>
                <p:nvPr/>
              </p:nvSpPr>
              <p:spPr>
                <a:xfrm rot="10800000">
                  <a:off x="4220305" y="3138854"/>
                  <a:ext cx="553915" cy="764931"/>
                </a:xfrm>
                <a:prstGeom prst="trapezoid">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7" name="Trapezoid 86"/>
                <p:cNvSpPr/>
                <p:nvPr/>
              </p:nvSpPr>
              <p:spPr>
                <a:xfrm rot="10800000">
                  <a:off x="1508760" y="3766623"/>
                  <a:ext cx="981660" cy="361239"/>
                </a:xfrm>
                <a:prstGeom prst="trapezoi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8" name="Rectangle: Rounded Corners 87"/>
                <p:cNvSpPr/>
                <p:nvPr/>
              </p:nvSpPr>
              <p:spPr>
                <a:xfrm>
                  <a:off x="1197883" y="1500495"/>
                  <a:ext cx="1573853" cy="227310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89" name="Rectangle: Rounded Corners 88"/>
                <p:cNvSpPr/>
                <p:nvPr/>
              </p:nvSpPr>
              <p:spPr>
                <a:xfrm>
                  <a:off x="4414520" y="2481943"/>
                  <a:ext cx="156159" cy="4106817"/>
                </a:xfrm>
                <a:prstGeom prst="round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0" name="Rectangle: Top Corners Snipped 89"/>
                <p:cNvSpPr/>
                <p:nvPr/>
              </p:nvSpPr>
              <p:spPr>
                <a:xfrm rot="10800000">
                  <a:off x="1591514" y="3040160"/>
                  <a:ext cx="800100" cy="2272936"/>
                </a:xfrm>
                <a:prstGeom prst="snip2Same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grpSp>
          <p:sp>
            <p:nvSpPr>
              <p:cNvPr id="65" name="Arrow: Right 64"/>
              <p:cNvSpPr/>
              <p:nvPr/>
            </p:nvSpPr>
            <p:spPr>
              <a:xfrm rot="16200000">
                <a:off x="1552372" y="4975301"/>
                <a:ext cx="432738" cy="36398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6" name="Arrow: Right 65"/>
              <p:cNvSpPr/>
              <p:nvPr/>
            </p:nvSpPr>
            <p:spPr>
              <a:xfrm rot="16200000">
                <a:off x="1552372" y="803430"/>
                <a:ext cx="432738" cy="36398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7" name="Arrow: Right 66"/>
              <p:cNvSpPr/>
              <p:nvPr/>
            </p:nvSpPr>
            <p:spPr>
              <a:xfrm rot="16200000">
                <a:off x="3799960" y="619353"/>
                <a:ext cx="324007" cy="19709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8" name="Arrow: Right 67"/>
              <p:cNvSpPr/>
              <p:nvPr/>
            </p:nvSpPr>
            <p:spPr>
              <a:xfrm rot="16200000">
                <a:off x="3810232" y="6107954"/>
                <a:ext cx="324007" cy="19709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9" name="Arrow: Right 68"/>
              <p:cNvSpPr/>
              <p:nvPr/>
            </p:nvSpPr>
            <p:spPr>
              <a:xfrm rot="8821816">
                <a:off x="2801335" y="3662686"/>
                <a:ext cx="604176" cy="162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0" name="Arrow: Right 69"/>
              <p:cNvSpPr/>
              <p:nvPr/>
            </p:nvSpPr>
            <p:spPr>
              <a:xfrm rot="3024968">
                <a:off x="2938070" y="4451296"/>
                <a:ext cx="604176" cy="162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TextBox 70"/>
              <p:cNvSpPr txBox="1"/>
              <p:nvPr/>
            </p:nvSpPr>
            <p:spPr>
              <a:xfrm>
                <a:off x="1532369" y="5365697"/>
                <a:ext cx="795121" cy="369332"/>
              </a:xfrm>
              <a:prstGeom prst="rect">
                <a:avLst/>
              </a:prstGeom>
              <a:noFill/>
            </p:spPr>
            <p:txBody>
              <a:bodyPr wrap="square" rtlCol="0">
                <a:spAutoFit/>
              </a:bodyPr>
              <a:lstStyle/>
              <a:p>
                <a:r>
                  <a:rPr lang="en-US" dirty="0"/>
                  <a:t>Air</a:t>
                </a:r>
              </a:p>
            </p:txBody>
          </p:sp>
          <p:sp>
            <p:nvSpPr>
              <p:cNvPr id="72" name="TextBox 71"/>
              <p:cNvSpPr txBox="1"/>
              <p:nvPr/>
            </p:nvSpPr>
            <p:spPr>
              <a:xfrm>
                <a:off x="1244414" y="473629"/>
                <a:ext cx="1154794" cy="369332"/>
              </a:xfrm>
              <a:prstGeom prst="rect">
                <a:avLst/>
              </a:prstGeom>
              <a:noFill/>
            </p:spPr>
            <p:txBody>
              <a:bodyPr wrap="square" rtlCol="0">
                <a:spAutoFit/>
              </a:bodyPr>
              <a:lstStyle/>
              <a:p>
                <a:r>
                  <a:rPr lang="en-US" dirty="0"/>
                  <a:t>Flue Gas</a:t>
                </a:r>
              </a:p>
            </p:txBody>
          </p:sp>
          <p:sp>
            <p:nvSpPr>
              <p:cNvPr id="73" name="TextBox 72"/>
              <p:cNvSpPr txBox="1"/>
              <p:nvPr/>
            </p:nvSpPr>
            <p:spPr>
              <a:xfrm rot="19561913">
                <a:off x="2411054" y="3282122"/>
                <a:ext cx="1278385" cy="369332"/>
              </a:xfrm>
              <a:prstGeom prst="rect">
                <a:avLst/>
              </a:prstGeom>
              <a:noFill/>
            </p:spPr>
            <p:txBody>
              <a:bodyPr wrap="square" rtlCol="0">
                <a:spAutoFit/>
              </a:bodyPr>
              <a:lstStyle/>
              <a:p>
                <a:r>
                  <a:rPr lang="en-US" dirty="0"/>
                  <a:t>Spent Cat.</a:t>
                </a:r>
              </a:p>
            </p:txBody>
          </p:sp>
          <p:sp>
            <p:nvSpPr>
              <p:cNvPr id="74" name="TextBox 73"/>
              <p:cNvSpPr txBox="1"/>
              <p:nvPr/>
            </p:nvSpPr>
            <p:spPr>
              <a:xfrm rot="3082083">
                <a:off x="3006080" y="4350466"/>
                <a:ext cx="1091953" cy="369332"/>
              </a:xfrm>
              <a:prstGeom prst="rect">
                <a:avLst/>
              </a:prstGeom>
              <a:noFill/>
            </p:spPr>
            <p:txBody>
              <a:bodyPr wrap="square" rtlCol="0">
                <a:spAutoFit/>
              </a:bodyPr>
              <a:lstStyle/>
              <a:p>
                <a:r>
                  <a:rPr lang="en-US" dirty="0"/>
                  <a:t>Cat.</a:t>
                </a:r>
              </a:p>
            </p:txBody>
          </p:sp>
          <p:sp>
            <p:nvSpPr>
              <p:cNvPr id="75" name="TextBox 74"/>
              <p:cNvSpPr txBox="1"/>
              <p:nvPr/>
            </p:nvSpPr>
            <p:spPr>
              <a:xfrm>
                <a:off x="3683539" y="6368504"/>
                <a:ext cx="841517" cy="369332"/>
              </a:xfrm>
              <a:prstGeom prst="rect">
                <a:avLst/>
              </a:prstGeom>
              <a:noFill/>
            </p:spPr>
            <p:txBody>
              <a:bodyPr wrap="square" rtlCol="0">
                <a:spAutoFit/>
              </a:bodyPr>
              <a:lstStyle/>
              <a:p>
                <a:r>
                  <a:rPr lang="en-US" dirty="0"/>
                  <a:t>Feed</a:t>
                </a:r>
              </a:p>
            </p:txBody>
          </p:sp>
          <p:sp>
            <p:nvSpPr>
              <p:cNvPr id="76" name="TextBox 75"/>
              <p:cNvSpPr txBox="1"/>
              <p:nvPr/>
            </p:nvSpPr>
            <p:spPr>
              <a:xfrm>
                <a:off x="3277962" y="200978"/>
                <a:ext cx="1652670" cy="369332"/>
              </a:xfrm>
              <a:prstGeom prst="rect">
                <a:avLst/>
              </a:prstGeom>
              <a:noFill/>
            </p:spPr>
            <p:txBody>
              <a:bodyPr wrap="square" rtlCol="0">
                <a:spAutoFit/>
              </a:bodyPr>
              <a:lstStyle/>
              <a:p>
                <a:r>
                  <a:rPr lang="en-US" dirty="0" err="1"/>
                  <a:t>Frac</a:t>
                </a:r>
                <a:r>
                  <a:rPr lang="en-US" dirty="0"/>
                  <a:t>. Feed</a:t>
                </a:r>
              </a:p>
            </p:txBody>
          </p:sp>
          <p:sp>
            <p:nvSpPr>
              <p:cNvPr id="77" name="TextBox 76"/>
              <p:cNvSpPr txBox="1"/>
              <p:nvPr/>
            </p:nvSpPr>
            <p:spPr>
              <a:xfrm>
                <a:off x="2390235" y="1521387"/>
                <a:ext cx="1262603" cy="584775"/>
              </a:xfrm>
              <a:prstGeom prst="rect">
                <a:avLst/>
              </a:prstGeom>
              <a:noFill/>
            </p:spPr>
            <p:txBody>
              <a:bodyPr wrap="square" rtlCol="0">
                <a:spAutoFit/>
              </a:bodyPr>
              <a:lstStyle/>
              <a:p>
                <a:pPr algn="ctr"/>
                <a:r>
                  <a:rPr lang="en-US" sz="1600" dirty="0"/>
                  <a:t>Disengaging Vessel</a:t>
                </a:r>
              </a:p>
            </p:txBody>
          </p:sp>
          <p:sp>
            <p:nvSpPr>
              <p:cNvPr id="78" name="Arrow: Right 77"/>
              <p:cNvSpPr/>
              <p:nvPr/>
            </p:nvSpPr>
            <p:spPr>
              <a:xfrm>
                <a:off x="3527460" y="1788886"/>
                <a:ext cx="346229" cy="19679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Arrow: Right 78"/>
              <p:cNvSpPr/>
              <p:nvPr/>
            </p:nvSpPr>
            <p:spPr>
              <a:xfrm rot="10800000">
                <a:off x="2153860" y="1830300"/>
                <a:ext cx="346229" cy="19679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TextBox 79"/>
              <p:cNvSpPr txBox="1"/>
              <p:nvPr/>
            </p:nvSpPr>
            <p:spPr>
              <a:xfrm>
                <a:off x="2624299" y="5037285"/>
                <a:ext cx="991673" cy="369332"/>
              </a:xfrm>
              <a:prstGeom prst="rect">
                <a:avLst/>
              </a:prstGeom>
              <a:noFill/>
            </p:spPr>
            <p:txBody>
              <a:bodyPr wrap="square" rtlCol="0">
                <a:spAutoFit/>
              </a:bodyPr>
              <a:lstStyle/>
              <a:p>
                <a:r>
                  <a:rPr lang="en-US" dirty="0"/>
                  <a:t>Riser</a:t>
                </a:r>
              </a:p>
            </p:txBody>
          </p:sp>
          <p:sp>
            <p:nvSpPr>
              <p:cNvPr id="81" name="Arrow: Right 80"/>
              <p:cNvSpPr/>
              <p:nvPr/>
            </p:nvSpPr>
            <p:spPr>
              <a:xfrm rot="12875730">
                <a:off x="1688935" y="4731367"/>
                <a:ext cx="1086511" cy="18591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2" name="Arrow: Right 81"/>
              <p:cNvSpPr/>
              <p:nvPr/>
            </p:nvSpPr>
            <p:spPr>
              <a:xfrm>
                <a:off x="3207664" y="5155461"/>
                <a:ext cx="775545" cy="20665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50" name="TextBox 49"/>
            <p:cNvSpPr txBox="1"/>
            <p:nvPr/>
          </p:nvSpPr>
          <p:spPr>
            <a:xfrm>
              <a:off x="406840" y="781299"/>
              <a:ext cx="3178966" cy="523220"/>
            </a:xfrm>
            <a:prstGeom prst="rect">
              <a:avLst/>
            </a:prstGeom>
            <a:noFill/>
          </p:spPr>
          <p:txBody>
            <a:bodyPr wrap="square" rtlCol="0">
              <a:spAutoFit/>
            </a:bodyPr>
            <a:lstStyle/>
            <a:p>
              <a:r>
                <a:rPr lang="en-US" sz="2800" dirty="0"/>
                <a:t>Regenerator Sizing</a:t>
              </a:r>
            </a:p>
          </p:txBody>
        </p:sp>
        <p:sp>
          <p:nvSpPr>
            <p:cNvPr id="51" name="TextBox 50"/>
            <p:cNvSpPr txBox="1"/>
            <p:nvPr/>
          </p:nvSpPr>
          <p:spPr>
            <a:xfrm>
              <a:off x="7915224" y="763421"/>
              <a:ext cx="2876365" cy="523220"/>
            </a:xfrm>
            <a:prstGeom prst="rect">
              <a:avLst/>
            </a:prstGeom>
            <a:noFill/>
          </p:spPr>
          <p:txBody>
            <a:bodyPr wrap="square" rtlCol="0">
              <a:spAutoFit/>
            </a:bodyPr>
            <a:lstStyle/>
            <a:p>
              <a:r>
                <a:rPr lang="en-US" sz="2800" dirty="0"/>
                <a:t>Reactor Sizing</a:t>
              </a:r>
            </a:p>
          </p:txBody>
        </p:sp>
        <p:sp>
          <p:nvSpPr>
            <p:cNvPr id="52" name="TextBox 51"/>
            <p:cNvSpPr txBox="1"/>
            <p:nvPr/>
          </p:nvSpPr>
          <p:spPr>
            <a:xfrm>
              <a:off x="363984" y="1385193"/>
              <a:ext cx="3826721" cy="646331"/>
            </a:xfrm>
            <a:prstGeom prst="rect">
              <a:avLst/>
            </a:prstGeom>
            <a:noFill/>
          </p:spPr>
          <p:txBody>
            <a:bodyPr wrap="square" rtlCol="0">
              <a:spAutoFit/>
            </a:bodyPr>
            <a:lstStyle/>
            <a:p>
              <a:r>
                <a:rPr lang="en-US" dirty="0"/>
                <a:t>Disengaging Vessel</a:t>
              </a:r>
            </a:p>
            <a:p>
              <a:r>
                <a:rPr lang="en-US" dirty="0"/>
                <a:t> </a:t>
              </a:r>
            </a:p>
          </p:txBody>
        </p:sp>
        <p:pic>
          <p:nvPicPr>
            <p:cNvPr id="53" name="Picture 52"/>
            <p:cNvPicPr>
              <a:picLocks noChangeAspect="1"/>
            </p:cNvPicPr>
            <p:nvPr/>
          </p:nvPicPr>
          <p:blipFill>
            <a:blip r:embed="rId3"/>
            <a:stretch>
              <a:fillRect/>
            </a:stretch>
          </p:blipFill>
          <p:spPr>
            <a:xfrm>
              <a:off x="931327" y="1856933"/>
              <a:ext cx="2030950" cy="680473"/>
            </a:xfrm>
            <a:prstGeom prst="rect">
              <a:avLst/>
            </a:prstGeom>
          </p:spPr>
        </p:pic>
        <p:sp>
          <p:nvSpPr>
            <p:cNvPr id="54" name="TextBox 53"/>
            <p:cNvSpPr txBox="1"/>
            <p:nvPr/>
          </p:nvSpPr>
          <p:spPr>
            <a:xfrm>
              <a:off x="409879" y="2437677"/>
              <a:ext cx="3116062" cy="646331"/>
            </a:xfrm>
            <a:prstGeom prst="rect">
              <a:avLst/>
            </a:prstGeom>
            <a:noFill/>
          </p:spPr>
          <p:txBody>
            <a:bodyPr wrap="square" rtlCol="0">
              <a:spAutoFit/>
            </a:bodyPr>
            <a:lstStyle/>
            <a:p>
              <a:r>
                <a:rPr lang="en-US" dirty="0"/>
                <a:t> </a:t>
              </a:r>
            </a:p>
            <a:p>
              <a:pPr marL="742950" lvl="1" indent="-285750">
                <a:buFont typeface="Arial" panose="020B0604020202020204" pitchFamily="34" charset="0"/>
                <a:buChar char="•"/>
              </a:pPr>
              <a:endParaRPr lang="en-US" dirty="0"/>
            </a:p>
          </p:txBody>
        </p:sp>
        <p:sp>
          <p:nvSpPr>
            <p:cNvPr id="55" name="TextBox 54"/>
            <p:cNvSpPr txBox="1"/>
            <p:nvPr/>
          </p:nvSpPr>
          <p:spPr>
            <a:xfrm>
              <a:off x="1317905" y="2587545"/>
              <a:ext cx="1750667" cy="1415772"/>
            </a:xfrm>
            <a:prstGeom prst="rect">
              <a:avLst/>
            </a:prstGeom>
            <a:noFill/>
          </p:spPr>
          <p:txBody>
            <a:bodyPr wrap="square" rtlCol="0">
              <a:spAutoFit/>
            </a:bodyPr>
            <a:lstStyle/>
            <a:p>
              <a:r>
                <a:rPr lang="en-US" sz="1400" i="1" dirty="0" smtClean="0"/>
                <a:t>Settling=.676 </a:t>
              </a:r>
              <a:r>
                <a:rPr lang="en-US" sz="1400" i="1" dirty="0" err="1" smtClean="0"/>
                <a:t>ft</a:t>
              </a:r>
              <a:r>
                <a:rPr lang="en-US" sz="1400" i="1" dirty="0" smtClean="0"/>
                <a:t>/s</a:t>
              </a:r>
              <a:endParaRPr lang="en-US" sz="1400" i="1" dirty="0"/>
            </a:p>
            <a:p>
              <a:r>
                <a:rPr lang="en-US" sz="1400" i="1" dirty="0" smtClean="0"/>
                <a:t>D=53.8 </a:t>
              </a:r>
              <a:r>
                <a:rPr lang="en-US" sz="1400" i="1" dirty="0" err="1" smtClean="0"/>
                <a:t>ft</a:t>
              </a:r>
              <a:endParaRPr lang="en-US" sz="1400" i="1" dirty="0"/>
            </a:p>
            <a:p>
              <a:r>
                <a:rPr lang="en-US" sz="1400" i="1" dirty="0" smtClean="0"/>
                <a:t>H=21 </a:t>
              </a:r>
              <a:r>
                <a:rPr lang="en-US" sz="1400" i="1" dirty="0" err="1" smtClean="0"/>
                <a:t>ft</a:t>
              </a:r>
              <a:endParaRPr lang="en-US" sz="1400" i="1" dirty="0"/>
            </a:p>
            <a:p>
              <a:endParaRPr lang="en-US" sz="1400" i="1" dirty="0"/>
            </a:p>
            <a:p>
              <a:endParaRPr lang="en-US" i="1" baseline="-25000" dirty="0"/>
            </a:p>
            <a:p>
              <a:endParaRPr lang="en-US" dirty="0"/>
            </a:p>
          </p:txBody>
        </p:sp>
        <p:grpSp>
          <p:nvGrpSpPr>
            <p:cNvPr id="56" name="Group 55"/>
            <p:cNvGrpSpPr/>
            <p:nvPr/>
          </p:nvGrpSpPr>
          <p:grpSpPr>
            <a:xfrm>
              <a:off x="7970059" y="3683760"/>
              <a:ext cx="3664614" cy="3165262"/>
              <a:chOff x="470517" y="1258875"/>
              <a:chExt cx="3664614" cy="3165262"/>
            </a:xfrm>
          </p:grpSpPr>
          <p:sp>
            <p:nvSpPr>
              <p:cNvPr id="61" name="TextBox 60"/>
              <p:cNvSpPr txBox="1"/>
              <p:nvPr/>
            </p:nvSpPr>
            <p:spPr>
              <a:xfrm>
                <a:off x="470517" y="1258875"/>
                <a:ext cx="3664614" cy="1200329"/>
              </a:xfrm>
              <a:prstGeom prst="rect">
                <a:avLst/>
              </a:prstGeom>
              <a:noFill/>
            </p:spPr>
            <p:txBody>
              <a:bodyPr wrap="square" rtlCol="0">
                <a:spAutoFit/>
              </a:bodyPr>
              <a:lstStyle/>
              <a:p>
                <a:r>
                  <a:rPr lang="en-US" dirty="0"/>
                  <a:t>Riser</a:t>
                </a:r>
              </a:p>
              <a:p>
                <a:pPr marL="285750" indent="-285750">
                  <a:buFont typeface="Arial" panose="020B0604020202020204" pitchFamily="34" charset="0"/>
                  <a:buChar char="•"/>
                </a:pPr>
                <a:r>
                  <a:rPr lang="en-US" dirty="0"/>
                  <a:t>Volume = Q* Residence Time</a:t>
                </a:r>
              </a:p>
              <a:p>
                <a:pPr marL="285750" lvl="0" indent="-285750">
                  <a:buFont typeface="Arial" panose="020B0604020202020204" pitchFamily="34" charset="0"/>
                  <a:buChar char="•"/>
                </a:pPr>
                <a:r>
                  <a:rPr lang="en-US" dirty="0">
                    <a:solidFill>
                      <a:prstClr val="black"/>
                    </a:solidFill>
                  </a:rPr>
                  <a:t>Fluidization Velocity = 30</a:t>
                </a:r>
                <a:r>
                  <a:rPr lang="en-US" i="1" dirty="0">
                    <a:solidFill>
                      <a:prstClr val="black"/>
                    </a:solidFill>
                  </a:rPr>
                  <a:t>V</a:t>
                </a:r>
                <a:r>
                  <a:rPr lang="en-US" i="1" baseline="-25000" dirty="0">
                    <a:solidFill>
                      <a:prstClr val="black"/>
                    </a:solidFill>
                  </a:rPr>
                  <a:t>f</a:t>
                </a:r>
              </a:p>
              <a:p>
                <a:endParaRPr lang="en-US" dirty="0"/>
              </a:p>
            </p:txBody>
          </p:sp>
          <p:pic>
            <p:nvPicPr>
              <p:cNvPr id="62" name="Picture 61"/>
              <p:cNvPicPr>
                <a:picLocks noChangeAspect="1"/>
              </p:cNvPicPr>
              <p:nvPr/>
            </p:nvPicPr>
            <p:blipFill>
              <a:blip r:embed="rId2"/>
              <a:stretch>
                <a:fillRect/>
              </a:stretch>
            </p:blipFill>
            <p:spPr>
              <a:xfrm>
                <a:off x="995206" y="2132910"/>
                <a:ext cx="2057400" cy="742950"/>
              </a:xfrm>
              <a:prstGeom prst="rect">
                <a:avLst/>
              </a:prstGeom>
            </p:spPr>
          </p:pic>
          <p:sp>
            <p:nvSpPr>
              <p:cNvPr id="63" name="TextBox 62"/>
              <p:cNvSpPr txBox="1"/>
              <p:nvPr/>
            </p:nvSpPr>
            <p:spPr>
              <a:xfrm>
                <a:off x="1427490" y="3008365"/>
                <a:ext cx="1750667" cy="1415772"/>
              </a:xfrm>
              <a:prstGeom prst="rect">
                <a:avLst/>
              </a:prstGeom>
              <a:noFill/>
            </p:spPr>
            <p:txBody>
              <a:bodyPr wrap="square" rtlCol="0">
                <a:spAutoFit/>
              </a:bodyPr>
              <a:lstStyle/>
              <a:p>
                <a:r>
                  <a:rPr lang="en-US" sz="1400" dirty="0"/>
                  <a:t>30</a:t>
                </a:r>
                <a:r>
                  <a:rPr lang="en-US" sz="1400" i="1" dirty="0"/>
                  <a:t>V</a:t>
                </a:r>
                <a:r>
                  <a:rPr lang="en-US" sz="1400" i="1" baseline="-25000" dirty="0"/>
                  <a:t>f</a:t>
                </a:r>
                <a:r>
                  <a:rPr lang="en-US" sz="1400" i="1" dirty="0"/>
                  <a:t>= </a:t>
                </a:r>
                <a:r>
                  <a:rPr lang="en-US" sz="1400" i="1" dirty="0" smtClean="0"/>
                  <a:t>26.77 </a:t>
                </a:r>
                <a:r>
                  <a:rPr lang="en-US" sz="1400" i="1" dirty="0" err="1" smtClean="0"/>
                  <a:t>ft</a:t>
                </a:r>
                <a:r>
                  <a:rPr lang="en-US" sz="1400" i="1" dirty="0" smtClean="0"/>
                  <a:t>/s</a:t>
                </a:r>
                <a:endParaRPr lang="en-US" sz="1400" i="1" dirty="0"/>
              </a:p>
              <a:p>
                <a:r>
                  <a:rPr lang="en-US" sz="1400" i="1" dirty="0" smtClean="0"/>
                  <a:t>D=9.78 </a:t>
                </a:r>
                <a:r>
                  <a:rPr lang="en-US" sz="1400" i="1" dirty="0" err="1" smtClean="0"/>
                  <a:t>ft</a:t>
                </a:r>
                <a:endParaRPr lang="en-US" sz="1400" i="1" dirty="0"/>
              </a:p>
              <a:p>
                <a:r>
                  <a:rPr lang="en-US" sz="1400" i="1" dirty="0" smtClean="0"/>
                  <a:t>H= 130.5 </a:t>
                </a:r>
                <a:r>
                  <a:rPr lang="en-US" sz="1400" i="1" dirty="0" err="1" smtClean="0"/>
                  <a:t>ft</a:t>
                </a:r>
                <a:endParaRPr lang="en-US" sz="1400" i="1" dirty="0"/>
              </a:p>
              <a:p>
                <a:endParaRPr lang="en-US" sz="1400" i="1" dirty="0"/>
              </a:p>
              <a:p>
                <a:endParaRPr lang="en-US" i="1" baseline="-25000" dirty="0"/>
              </a:p>
              <a:p>
                <a:endParaRPr lang="en-US" dirty="0"/>
              </a:p>
            </p:txBody>
          </p:sp>
        </p:grpSp>
        <p:sp>
          <p:nvSpPr>
            <p:cNvPr id="57" name="TextBox 56"/>
            <p:cNvSpPr txBox="1"/>
            <p:nvPr/>
          </p:nvSpPr>
          <p:spPr>
            <a:xfrm>
              <a:off x="7915224" y="1298283"/>
              <a:ext cx="3826721" cy="646331"/>
            </a:xfrm>
            <a:prstGeom prst="rect">
              <a:avLst/>
            </a:prstGeom>
            <a:noFill/>
          </p:spPr>
          <p:txBody>
            <a:bodyPr wrap="square" rtlCol="0">
              <a:spAutoFit/>
            </a:bodyPr>
            <a:lstStyle/>
            <a:p>
              <a:r>
                <a:rPr lang="en-US" dirty="0"/>
                <a:t>Disengaging Vessel</a:t>
              </a:r>
            </a:p>
            <a:p>
              <a:r>
                <a:rPr lang="en-US" dirty="0"/>
                <a:t> </a:t>
              </a:r>
            </a:p>
          </p:txBody>
        </p:sp>
        <p:pic>
          <p:nvPicPr>
            <p:cNvPr id="58" name="Picture 57"/>
            <p:cNvPicPr>
              <a:picLocks noChangeAspect="1"/>
            </p:cNvPicPr>
            <p:nvPr/>
          </p:nvPicPr>
          <p:blipFill>
            <a:blip r:embed="rId3"/>
            <a:stretch>
              <a:fillRect/>
            </a:stretch>
          </p:blipFill>
          <p:spPr>
            <a:xfrm>
              <a:off x="8482567" y="1770023"/>
              <a:ext cx="2030950" cy="680473"/>
            </a:xfrm>
            <a:prstGeom prst="rect">
              <a:avLst/>
            </a:prstGeom>
          </p:spPr>
        </p:pic>
        <p:sp>
          <p:nvSpPr>
            <p:cNvPr id="59" name="TextBox 58"/>
            <p:cNvSpPr txBox="1"/>
            <p:nvPr/>
          </p:nvSpPr>
          <p:spPr>
            <a:xfrm>
              <a:off x="7961119" y="2350767"/>
              <a:ext cx="3116062" cy="646331"/>
            </a:xfrm>
            <a:prstGeom prst="rect">
              <a:avLst/>
            </a:prstGeom>
            <a:noFill/>
          </p:spPr>
          <p:txBody>
            <a:bodyPr wrap="square" rtlCol="0">
              <a:spAutoFit/>
            </a:bodyPr>
            <a:lstStyle/>
            <a:p>
              <a:r>
                <a:rPr lang="en-US" dirty="0"/>
                <a:t> </a:t>
              </a:r>
            </a:p>
            <a:p>
              <a:pPr marL="742950" lvl="1" indent="-285750">
                <a:buFont typeface="Arial" panose="020B0604020202020204" pitchFamily="34" charset="0"/>
                <a:buChar char="•"/>
              </a:pPr>
              <a:endParaRPr lang="en-US" dirty="0"/>
            </a:p>
          </p:txBody>
        </p:sp>
        <p:sp>
          <p:nvSpPr>
            <p:cNvPr id="60" name="TextBox 59"/>
            <p:cNvSpPr txBox="1"/>
            <p:nvPr/>
          </p:nvSpPr>
          <p:spPr>
            <a:xfrm>
              <a:off x="8869145" y="2500635"/>
              <a:ext cx="1750667" cy="1631216"/>
            </a:xfrm>
            <a:prstGeom prst="rect">
              <a:avLst/>
            </a:prstGeom>
            <a:noFill/>
          </p:spPr>
          <p:txBody>
            <a:bodyPr wrap="square" rtlCol="0">
              <a:spAutoFit/>
            </a:bodyPr>
            <a:lstStyle/>
            <a:p>
              <a:r>
                <a:rPr lang="en-US" sz="1400" i="1" dirty="0" smtClean="0"/>
                <a:t>Settling=2.64 </a:t>
              </a:r>
              <a:r>
                <a:rPr lang="en-US" sz="1400" i="1" dirty="0" err="1" smtClean="0"/>
                <a:t>ft</a:t>
              </a:r>
              <a:r>
                <a:rPr lang="en-US" sz="1400" i="1" dirty="0" smtClean="0"/>
                <a:t>/s</a:t>
              </a:r>
              <a:endParaRPr lang="en-US" sz="1400" i="1" dirty="0"/>
            </a:p>
            <a:p>
              <a:r>
                <a:rPr lang="en-US" sz="1400" i="1" dirty="0" smtClean="0"/>
                <a:t>D=53.8 </a:t>
              </a:r>
              <a:r>
                <a:rPr lang="en-US" sz="1400" i="1" dirty="0" err="1" smtClean="0"/>
                <a:t>ft</a:t>
              </a:r>
              <a:endParaRPr lang="en-US" sz="1400" i="1" dirty="0"/>
            </a:p>
            <a:p>
              <a:r>
                <a:rPr lang="en-US" sz="1400" i="1" dirty="0" smtClean="0"/>
                <a:t>H=61.45 </a:t>
              </a:r>
              <a:r>
                <a:rPr lang="en-US" sz="1400" i="1" dirty="0" err="1" smtClean="0"/>
                <a:t>ft</a:t>
              </a:r>
              <a:endParaRPr lang="en-US" sz="1400" i="1" dirty="0"/>
            </a:p>
            <a:p>
              <a:endParaRPr lang="en-US" sz="1400" i="1" dirty="0"/>
            </a:p>
            <a:p>
              <a:endParaRPr lang="en-US" sz="1400" i="1" dirty="0"/>
            </a:p>
            <a:p>
              <a:endParaRPr lang="en-US" i="1" baseline="-25000" dirty="0"/>
            </a:p>
            <a:p>
              <a:endParaRPr lang="en-US" dirty="0"/>
            </a:p>
          </p:txBody>
        </p:sp>
      </p:grpSp>
    </p:spTree>
    <p:extLst>
      <p:ext uri="{BB962C8B-B14F-4D97-AF65-F5344CB8AC3E}">
        <p14:creationId xmlns:p14="http://schemas.microsoft.com/office/powerpoint/2010/main" val="2282900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0" y="923191"/>
            <a:ext cx="9041422" cy="989623"/>
          </a:xfrm>
        </p:spPr>
        <p:txBody>
          <a:bodyPr>
            <a:normAutofit/>
          </a:bodyPr>
          <a:lstStyle/>
          <a:p>
            <a:pPr algn="l"/>
            <a:r>
              <a:rPr lang="en-US" dirty="0">
                <a:solidFill>
                  <a:schemeClr val="tx1"/>
                </a:solidFill>
                <a:latin typeface="+mn-lt"/>
              </a:rPr>
              <a:t>Pricing</a:t>
            </a:r>
          </a:p>
        </p:txBody>
      </p:sp>
      <p:pic>
        <p:nvPicPr>
          <p:cNvPr id="3" name="Picture 2"/>
          <p:cNvPicPr>
            <a:picLocks noChangeAspect="1"/>
          </p:cNvPicPr>
          <p:nvPr/>
        </p:nvPicPr>
        <p:blipFill>
          <a:blip r:embed="rId2"/>
          <a:stretch>
            <a:fillRect/>
          </a:stretch>
        </p:blipFill>
        <p:spPr>
          <a:xfrm>
            <a:off x="2596895" y="0"/>
            <a:ext cx="9595105" cy="6858000"/>
          </a:xfrm>
          <a:prstGeom prst="rect">
            <a:avLst/>
          </a:prstGeom>
        </p:spPr>
      </p:pic>
    </p:spTree>
    <p:extLst>
      <p:ext uri="{BB962C8B-B14F-4D97-AF65-F5344CB8AC3E}">
        <p14:creationId xmlns:p14="http://schemas.microsoft.com/office/powerpoint/2010/main" val="3484823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70338"/>
            <a:ext cx="12192000" cy="646331"/>
          </a:xfrm>
          <a:prstGeom prst="rect">
            <a:avLst/>
          </a:prstGeom>
          <a:noFill/>
        </p:spPr>
        <p:txBody>
          <a:bodyPr wrap="square" rtlCol="0">
            <a:spAutoFit/>
          </a:bodyPr>
          <a:lstStyle/>
          <a:p>
            <a:r>
              <a:rPr lang="en-US" sz="3600" dirty="0"/>
              <a:t>Component Costs</a:t>
            </a:r>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668" y="1259562"/>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2002" y="1259562"/>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Object 1"/>
          <p:cNvGraphicFramePr>
            <a:graphicFrameLocks noChangeAspect="1"/>
          </p:cNvGraphicFramePr>
          <p:nvPr>
            <p:extLst>
              <p:ext uri="{D42A27DB-BD31-4B8C-83A1-F6EECF244321}">
                <p14:modId xmlns:p14="http://schemas.microsoft.com/office/powerpoint/2010/main" val="1568905160"/>
              </p:ext>
            </p:extLst>
          </p:nvPr>
        </p:nvGraphicFramePr>
        <p:xfrm>
          <a:off x="875562" y="4709144"/>
          <a:ext cx="3608911" cy="1086015"/>
        </p:xfrm>
        <a:graphic>
          <a:graphicData uri="http://schemas.openxmlformats.org/presentationml/2006/ole">
            <mc:AlternateContent xmlns:mc="http://schemas.openxmlformats.org/markup-compatibility/2006">
              <mc:Choice xmlns:v="urn:schemas-microsoft-com:vml" Requires="v">
                <p:oleObj spid="_x0000_s24654" name="Macro-Enabled Worksheet" r:id="rId6" imgW="2057489" imgH="619228" progId="Excel.SheetMacroEnabled.12">
                  <p:embed/>
                </p:oleObj>
              </mc:Choice>
              <mc:Fallback>
                <p:oleObj name="Macro-Enabled Worksheet" r:id="rId6" imgW="2057489" imgH="619228" progId="Excel.SheetMacroEnabled.12">
                  <p:embed/>
                  <p:pic>
                    <p:nvPicPr>
                      <p:cNvPr id="0" name=""/>
                      <p:cNvPicPr/>
                      <p:nvPr/>
                    </p:nvPicPr>
                    <p:blipFill>
                      <a:blip r:embed="rId7"/>
                      <a:stretch>
                        <a:fillRect/>
                      </a:stretch>
                    </p:blipFill>
                    <p:spPr>
                      <a:xfrm>
                        <a:off x="875562" y="4709144"/>
                        <a:ext cx="3608911" cy="1086015"/>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185764537"/>
              </p:ext>
            </p:extLst>
          </p:nvPr>
        </p:nvGraphicFramePr>
        <p:xfrm>
          <a:off x="6096952" y="4773468"/>
          <a:ext cx="3823248" cy="867311"/>
        </p:xfrm>
        <a:graphic>
          <a:graphicData uri="http://schemas.openxmlformats.org/presentationml/2006/ole">
            <mc:AlternateContent xmlns:mc="http://schemas.openxmlformats.org/markup-compatibility/2006">
              <mc:Choice xmlns:v="urn:schemas-microsoft-com:vml" Requires="v">
                <p:oleObj spid="_x0000_s24655" name="Macro-Enabled Worksheet" r:id="rId9" imgW="2057489" imgH="466715" progId="Excel.SheetMacroEnabled.12">
                  <p:embed/>
                </p:oleObj>
              </mc:Choice>
              <mc:Fallback>
                <p:oleObj name="Macro-Enabled Worksheet" r:id="rId9" imgW="2057489" imgH="466715" progId="Excel.SheetMacroEnabled.12">
                  <p:embed/>
                  <p:pic>
                    <p:nvPicPr>
                      <p:cNvPr id="0" name=""/>
                      <p:cNvPicPr/>
                      <p:nvPr/>
                    </p:nvPicPr>
                    <p:blipFill>
                      <a:blip r:embed="rId10"/>
                      <a:stretch>
                        <a:fillRect/>
                      </a:stretch>
                    </p:blipFill>
                    <p:spPr>
                      <a:xfrm>
                        <a:off x="6096952" y="4773468"/>
                        <a:ext cx="3823248" cy="867311"/>
                      </a:xfrm>
                      <a:prstGeom prst="rect">
                        <a:avLst/>
                      </a:prstGeom>
                    </p:spPr>
                  </p:pic>
                </p:oleObj>
              </mc:Fallback>
            </mc:AlternateContent>
          </a:graphicData>
        </a:graphic>
      </p:graphicFrame>
    </p:spTree>
    <p:extLst>
      <p:ext uri="{BB962C8B-B14F-4D97-AF65-F5344CB8AC3E}">
        <p14:creationId xmlns:p14="http://schemas.microsoft.com/office/powerpoint/2010/main" val="34174820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70338"/>
            <a:ext cx="12192000" cy="646331"/>
          </a:xfrm>
          <a:prstGeom prst="rect">
            <a:avLst/>
          </a:prstGeom>
          <a:noFill/>
        </p:spPr>
        <p:txBody>
          <a:bodyPr wrap="square" rtlCol="0">
            <a:spAutoFit/>
          </a:bodyPr>
          <a:lstStyle/>
          <a:p>
            <a:r>
              <a:rPr lang="en-US" sz="3600" dirty="0"/>
              <a:t>Tower Component Costs</a:t>
            </a:r>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8" y="936624"/>
            <a:ext cx="3823048" cy="2298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4476" y="936623"/>
            <a:ext cx="3823048" cy="2298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42636" y="936624"/>
            <a:ext cx="3823048" cy="2298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9278" y="4434204"/>
            <a:ext cx="3823048" cy="2298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Object 1"/>
          <p:cNvGraphicFramePr>
            <a:graphicFrameLocks noChangeAspect="1"/>
          </p:cNvGraphicFramePr>
          <p:nvPr>
            <p:extLst>
              <p:ext uri="{D42A27DB-BD31-4B8C-83A1-F6EECF244321}">
                <p14:modId xmlns:p14="http://schemas.microsoft.com/office/powerpoint/2010/main" val="1938163699"/>
              </p:ext>
            </p:extLst>
          </p:nvPr>
        </p:nvGraphicFramePr>
        <p:xfrm>
          <a:off x="843469" y="3234689"/>
          <a:ext cx="2431386" cy="1091872"/>
        </p:xfrm>
        <a:graphic>
          <a:graphicData uri="http://schemas.openxmlformats.org/presentationml/2006/ole">
            <mc:AlternateContent xmlns:mc="http://schemas.openxmlformats.org/markup-compatibility/2006">
              <mc:Choice xmlns:v="urn:schemas-microsoft-com:vml" Requires="v">
                <p:oleObj spid="_x0000_s25746" name="Macro-Enabled Worksheet" r:id="rId8" imgW="2057489" imgH="923983" progId="Excel.SheetMacroEnabled.12">
                  <p:embed/>
                </p:oleObj>
              </mc:Choice>
              <mc:Fallback>
                <p:oleObj name="Macro-Enabled Worksheet" r:id="rId8" imgW="2057489" imgH="923983" progId="Excel.SheetMacroEnabled.12">
                  <p:embed/>
                  <p:pic>
                    <p:nvPicPr>
                      <p:cNvPr id="0" name=""/>
                      <p:cNvPicPr/>
                      <p:nvPr/>
                    </p:nvPicPr>
                    <p:blipFill>
                      <a:blip r:embed="rId9"/>
                      <a:stretch>
                        <a:fillRect/>
                      </a:stretch>
                    </p:blipFill>
                    <p:spPr>
                      <a:xfrm>
                        <a:off x="843469" y="3234689"/>
                        <a:ext cx="2431386" cy="1091872"/>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861891059"/>
              </p:ext>
            </p:extLst>
          </p:nvPr>
        </p:nvGraphicFramePr>
        <p:xfrm>
          <a:off x="4675414" y="3234688"/>
          <a:ext cx="2521033" cy="1132131"/>
        </p:xfrm>
        <a:graphic>
          <a:graphicData uri="http://schemas.openxmlformats.org/presentationml/2006/ole">
            <mc:AlternateContent xmlns:mc="http://schemas.openxmlformats.org/markup-compatibility/2006">
              <mc:Choice xmlns:v="urn:schemas-microsoft-com:vml" Requires="v">
                <p:oleObj spid="_x0000_s25747" name="Macro-Enabled Worksheet" r:id="rId11" imgW="2057489" imgH="923983" progId="Excel.SheetMacroEnabled.12">
                  <p:embed/>
                </p:oleObj>
              </mc:Choice>
              <mc:Fallback>
                <p:oleObj name="Macro-Enabled Worksheet" r:id="rId11" imgW="2057489" imgH="923983" progId="Excel.SheetMacroEnabled.12">
                  <p:embed/>
                  <p:pic>
                    <p:nvPicPr>
                      <p:cNvPr id="0" name=""/>
                      <p:cNvPicPr/>
                      <p:nvPr/>
                    </p:nvPicPr>
                    <p:blipFill>
                      <a:blip r:embed="rId12"/>
                      <a:stretch>
                        <a:fillRect/>
                      </a:stretch>
                    </p:blipFill>
                    <p:spPr>
                      <a:xfrm>
                        <a:off x="4675414" y="3234688"/>
                        <a:ext cx="2521033" cy="1132131"/>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636791617"/>
              </p:ext>
            </p:extLst>
          </p:nvPr>
        </p:nvGraphicFramePr>
        <p:xfrm>
          <a:off x="8653648" y="3234688"/>
          <a:ext cx="2592284" cy="1164128"/>
        </p:xfrm>
        <a:graphic>
          <a:graphicData uri="http://schemas.openxmlformats.org/presentationml/2006/ole">
            <mc:AlternateContent xmlns:mc="http://schemas.openxmlformats.org/markup-compatibility/2006">
              <mc:Choice xmlns:v="urn:schemas-microsoft-com:vml" Requires="v">
                <p:oleObj spid="_x0000_s25748" name="Macro-Enabled Worksheet" r:id="rId14" imgW="2057489" imgH="923983" progId="Excel.SheetMacroEnabled.12">
                  <p:embed/>
                </p:oleObj>
              </mc:Choice>
              <mc:Fallback>
                <p:oleObj name="Macro-Enabled Worksheet" r:id="rId14" imgW="2057489" imgH="923983" progId="Excel.SheetMacroEnabled.12">
                  <p:embed/>
                  <p:pic>
                    <p:nvPicPr>
                      <p:cNvPr id="0" name=""/>
                      <p:cNvPicPr/>
                      <p:nvPr/>
                    </p:nvPicPr>
                    <p:blipFill>
                      <a:blip r:embed="rId15"/>
                      <a:stretch>
                        <a:fillRect/>
                      </a:stretch>
                    </p:blipFill>
                    <p:spPr>
                      <a:xfrm>
                        <a:off x="8653648" y="3234688"/>
                        <a:ext cx="2592284" cy="1164128"/>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2211833423"/>
              </p:ext>
            </p:extLst>
          </p:nvPr>
        </p:nvGraphicFramePr>
        <p:xfrm>
          <a:off x="5662326" y="4999654"/>
          <a:ext cx="2599043" cy="1167163"/>
        </p:xfrm>
        <a:graphic>
          <a:graphicData uri="http://schemas.openxmlformats.org/presentationml/2006/ole">
            <mc:AlternateContent xmlns:mc="http://schemas.openxmlformats.org/markup-compatibility/2006">
              <mc:Choice xmlns:v="urn:schemas-microsoft-com:vml" Requires="v">
                <p:oleObj spid="_x0000_s25749" name="Macro-Enabled Worksheet" r:id="rId17" imgW="2057489" imgH="923983" progId="Excel.SheetMacroEnabled.12">
                  <p:embed/>
                </p:oleObj>
              </mc:Choice>
              <mc:Fallback>
                <p:oleObj name="Macro-Enabled Worksheet" r:id="rId17" imgW="2057489" imgH="923983" progId="Excel.SheetMacroEnabled.12">
                  <p:embed/>
                  <p:pic>
                    <p:nvPicPr>
                      <p:cNvPr id="0" name=""/>
                      <p:cNvPicPr/>
                      <p:nvPr/>
                    </p:nvPicPr>
                    <p:blipFill>
                      <a:blip r:embed="rId18"/>
                      <a:stretch>
                        <a:fillRect/>
                      </a:stretch>
                    </p:blipFill>
                    <p:spPr>
                      <a:xfrm>
                        <a:off x="5662326" y="4999654"/>
                        <a:ext cx="2599043" cy="1167163"/>
                      </a:xfrm>
                      <a:prstGeom prst="rect">
                        <a:avLst/>
                      </a:prstGeom>
                    </p:spPr>
                  </p:pic>
                </p:oleObj>
              </mc:Fallback>
            </mc:AlternateContent>
          </a:graphicData>
        </a:graphic>
      </p:graphicFrame>
    </p:spTree>
    <p:extLst>
      <p:ext uri="{BB962C8B-B14F-4D97-AF65-F5344CB8AC3E}">
        <p14:creationId xmlns:p14="http://schemas.microsoft.com/office/powerpoint/2010/main" val="2298756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70338"/>
            <a:ext cx="12192000" cy="646331"/>
          </a:xfrm>
          <a:prstGeom prst="rect">
            <a:avLst/>
          </a:prstGeom>
          <a:noFill/>
        </p:spPr>
        <p:txBody>
          <a:bodyPr wrap="square" rtlCol="0">
            <a:spAutoFit/>
          </a:bodyPr>
          <a:lstStyle/>
          <a:p>
            <a:r>
              <a:rPr lang="en-US" sz="3600" dirty="0"/>
              <a:t>Utility Costs</a:t>
            </a:r>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085" y="1146175"/>
            <a:ext cx="5913438" cy="3341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017270" y="5269230"/>
            <a:ext cx="8378190" cy="923330"/>
          </a:xfrm>
          <a:prstGeom prst="rect">
            <a:avLst/>
          </a:prstGeom>
          <a:noFill/>
        </p:spPr>
        <p:txBody>
          <a:bodyPr wrap="square" rtlCol="0">
            <a:spAutoFit/>
          </a:bodyPr>
          <a:lstStyle/>
          <a:p>
            <a:r>
              <a:rPr lang="en-US" dirty="0"/>
              <a:t>The fired heaters will be powered by the hydrogen removed from the dry gas stream. That amount of hydrogen should be able to produce 143 MMBtu, and the fired heaters require 81 MMBtu.</a:t>
            </a:r>
          </a:p>
        </p:txBody>
      </p:sp>
      <p:graphicFrame>
        <p:nvGraphicFramePr>
          <p:cNvPr id="2" name="Object 1"/>
          <p:cNvGraphicFramePr>
            <a:graphicFrameLocks noChangeAspect="1"/>
          </p:cNvGraphicFramePr>
          <p:nvPr>
            <p:extLst>
              <p:ext uri="{D42A27DB-BD31-4B8C-83A1-F6EECF244321}">
                <p14:modId xmlns:p14="http://schemas.microsoft.com/office/powerpoint/2010/main" val="1469767514"/>
              </p:ext>
            </p:extLst>
          </p:nvPr>
        </p:nvGraphicFramePr>
        <p:xfrm>
          <a:off x="7194207" y="2017207"/>
          <a:ext cx="4402505" cy="1599624"/>
        </p:xfrm>
        <a:graphic>
          <a:graphicData uri="http://schemas.openxmlformats.org/presentationml/2006/ole">
            <mc:AlternateContent xmlns:mc="http://schemas.openxmlformats.org/markup-compatibility/2006">
              <mc:Choice xmlns:v="urn:schemas-microsoft-com:vml" Requires="v">
                <p:oleObj spid="_x0000_s26662" name="Macro-Enabled Worksheet" r:id="rId5" imgW="2962331" imgH="1076225" progId="Excel.SheetMacroEnabled.12">
                  <p:embed/>
                </p:oleObj>
              </mc:Choice>
              <mc:Fallback>
                <p:oleObj name="Macro-Enabled Worksheet" r:id="rId5" imgW="2962331" imgH="1076225" progId="Excel.SheetMacroEnabled.12">
                  <p:embed/>
                  <p:pic>
                    <p:nvPicPr>
                      <p:cNvPr id="0" name=""/>
                      <p:cNvPicPr/>
                      <p:nvPr/>
                    </p:nvPicPr>
                    <p:blipFill>
                      <a:blip r:embed="rId6"/>
                      <a:stretch>
                        <a:fillRect/>
                      </a:stretch>
                    </p:blipFill>
                    <p:spPr>
                      <a:xfrm>
                        <a:off x="7194207" y="2017207"/>
                        <a:ext cx="4402505" cy="1599624"/>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508900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70338"/>
            <a:ext cx="12192000" cy="646331"/>
          </a:xfrm>
          <a:prstGeom prst="rect">
            <a:avLst/>
          </a:prstGeom>
          <a:noFill/>
        </p:spPr>
        <p:txBody>
          <a:bodyPr wrap="square" rtlCol="0">
            <a:spAutoFit/>
          </a:bodyPr>
          <a:lstStyle/>
          <a:p>
            <a:r>
              <a:rPr lang="en-US" sz="3600" dirty="0"/>
              <a:t>Pricing Sensitivity</a:t>
            </a:r>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227" y="946419"/>
            <a:ext cx="8729786" cy="5494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7323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3385" y="360485"/>
            <a:ext cx="10650415" cy="5816478"/>
          </a:xfrm>
        </p:spPr>
        <p:txBody>
          <a:bodyPr>
            <a:normAutofit fontScale="92500" lnSpcReduction="10000"/>
          </a:bodyPr>
          <a:lstStyle/>
          <a:p>
            <a:pPr marL="0" indent="0">
              <a:buNone/>
            </a:pPr>
            <a:r>
              <a:rPr lang="en-US" sz="6000" dirty="0">
                <a:solidFill>
                  <a:schemeClr val="tx1"/>
                </a:solidFill>
              </a:rPr>
              <a:t>Justification</a:t>
            </a:r>
          </a:p>
          <a:p>
            <a:pPr marL="0" indent="0">
              <a:buNone/>
            </a:pPr>
            <a:r>
              <a:rPr lang="en-US" sz="6000" dirty="0">
                <a:solidFill>
                  <a:schemeClr val="tx1"/>
                </a:solidFill>
              </a:rPr>
              <a:t>Reaction and Kinetics</a:t>
            </a:r>
          </a:p>
          <a:p>
            <a:pPr marL="0" indent="0">
              <a:buNone/>
            </a:pPr>
            <a:r>
              <a:rPr lang="en-US" sz="6000" dirty="0">
                <a:solidFill>
                  <a:schemeClr val="tx1"/>
                </a:solidFill>
              </a:rPr>
              <a:t>Sizing</a:t>
            </a:r>
          </a:p>
          <a:p>
            <a:pPr marL="0" indent="0">
              <a:buNone/>
            </a:pPr>
            <a:r>
              <a:rPr lang="en-US" sz="6000" dirty="0">
                <a:solidFill>
                  <a:schemeClr val="tx1"/>
                </a:solidFill>
              </a:rPr>
              <a:t>Pricing</a:t>
            </a:r>
          </a:p>
          <a:p>
            <a:pPr marL="0" indent="0">
              <a:buNone/>
            </a:pPr>
            <a:r>
              <a:rPr lang="en-US" sz="6000" dirty="0">
                <a:solidFill>
                  <a:schemeClr val="tx1"/>
                </a:solidFill>
              </a:rPr>
              <a:t>Optimization</a:t>
            </a:r>
          </a:p>
          <a:p>
            <a:pPr marL="0" indent="0">
              <a:buNone/>
            </a:pPr>
            <a:r>
              <a:rPr lang="en-US" sz="6000" dirty="0">
                <a:solidFill>
                  <a:schemeClr val="tx1"/>
                </a:solidFill>
              </a:rPr>
              <a:t>Process Control and Safety</a:t>
            </a:r>
          </a:p>
        </p:txBody>
      </p:sp>
    </p:spTree>
    <p:extLst>
      <p:ext uri="{BB962C8B-B14F-4D97-AF65-F5344CB8AC3E}">
        <p14:creationId xmlns:p14="http://schemas.microsoft.com/office/powerpoint/2010/main" val="20806070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70338"/>
            <a:ext cx="12192000" cy="646331"/>
          </a:xfrm>
          <a:prstGeom prst="rect">
            <a:avLst/>
          </a:prstGeom>
          <a:noFill/>
        </p:spPr>
        <p:txBody>
          <a:bodyPr wrap="square" rtlCol="0">
            <a:spAutoFit/>
          </a:bodyPr>
          <a:lstStyle/>
          <a:p>
            <a:r>
              <a:rPr lang="en-US" sz="3600" dirty="0"/>
              <a:t>Pricing Research</a:t>
            </a:r>
          </a:p>
        </p:txBody>
      </p:sp>
      <p:graphicFrame>
        <p:nvGraphicFramePr>
          <p:cNvPr id="2" name="Object 1"/>
          <p:cNvGraphicFramePr>
            <a:graphicFrameLocks noChangeAspect="1"/>
          </p:cNvGraphicFramePr>
          <p:nvPr>
            <p:extLst>
              <p:ext uri="{D42A27DB-BD31-4B8C-83A1-F6EECF244321}">
                <p14:modId xmlns:p14="http://schemas.microsoft.com/office/powerpoint/2010/main" val="3470686596"/>
              </p:ext>
            </p:extLst>
          </p:nvPr>
        </p:nvGraphicFramePr>
        <p:xfrm>
          <a:off x="7199948" y="1253879"/>
          <a:ext cx="4487034" cy="1408430"/>
        </p:xfrm>
        <a:graphic>
          <a:graphicData uri="http://schemas.openxmlformats.org/presentationml/2006/ole">
            <mc:AlternateContent xmlns:mc="http://schemas.openxmlformats.org/markup-compatibility/2006">
              <mc:Choice xmlns:v="urn:schemas-microsoft-com:vml" Requires="v">
                <p:oleObj spid="_x0000_s23628" name="Macro-Enabled Worksheet" r:id="rId4" imgW="3429059" imgH="1076225" progId="Excel.SheetMacroEnabled.12">
                  <p:embed/>
                </p:oleObj>
              </mc:Choice>
              <mc:Fallback>
                <p:oleObj name="Macro-Enabled Worksheet" r:id="rId4" imgW="3429059" imgH="1076225" progId="Excel.SheetMacroEnabled.12">
                  <p:embed/>
                  <p:pic>
                    <p:nvPicPr>
                      <p:cNvPr id="0" name=""/>
                      <p:cNvPicPr/>
                      <p:nvPr/>
                    </p:nvPicPr>
                    <p:blipFill>
                      <a:blip r:embed="rId5"/>
                      <a:stretch>
                        <a:fillRect/>
                      </a:stretch>
                    </p:blipFill>
                    <p:spPr>
                      <a:xfrm>
                        <a:off x="7199948" y="1253879"/>
                        <a:ext cx="4487034" cy="1408430"/>
                      </a:xfrm>
                      <a:prstGeom prst="rect">
                        <a:avLst/>
                      </a:prstGeom>
                      <a:solidFill>
                        <a:schemeClr val="bg1"/>
                      </a:solidFill>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225282418"/>
              </p:ext>
            </p:extLst>
          </p:nvPr>
        </p:nvGraphicFramePr>
        <p:xfrm>
          <a:off x="958214" y="752475"/>
          <a:ext cx="5705475" cy="5899785"/>
        </p:xfrm>
        <a:graphic>
          <a:graphicData uri="http://schemas.openxmlformats.org/presentationml/2006/ole">
            <mc:AlternateContent xmlns:mc="http://schemas.openxmlformats.org/markup-compatibility/2006">
              <mc:Choice xmlns:v="urn:schemas-microsoft-com:vml" Requires="v">
                <p:oleObj spid="_x0000_s23629" name="Macro-Enabled Worksheet" r:id="rId7" imgW="5314866" imgH="6105628" progId="Excel.SheetMacroEnabled.12">
                  <p:embed/>
                </p:oleObj>
              </mc:Choice>
              <mc:Fallback>
                <p:oleObj name="Macro-Enabled Worksheet" r:id="rId7" imgW="5314866" imgH="6105628" progId="Excel.SheetMacroEnabled.12">
                  <p:embed/>
                  <p:pic>
                    <p:nvPicPr>
                      <p:cNvPr id="0" name=""/>
                      <p:cNvPicPr/>
                      <p:nvPr/>
                    </p:nvPicPr>
                    <p:blipFill>
                      <a:blip r:embed="rId8"/>
                      <a:stretch>
                        <a:fillRect/>
                      </a:stretch>
                    </p:blipFill>
                    <p:spPr>
                      <a:xfrm>
                        <a:off x="958214" y="752475"/>
                        <a:ext cx="5705475" cy="5899785"/>
                      </a:xfrm>
                      <a:prstGeom prst="rect">
                        <a:avLst/>
                      </a:prstGeom>
                    </p:spPr>
                  </p:pic>
                </p:oleObj>
              </mc:Fallback>
            </mc:AlternateContent>
          </a:graphicData>
        </a:graphic>
      </p:graphicFrame>
      <p:pic>
        <p:nvPicPr>
          <p:cNvPr id="23583" name="Picture 3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99948" y="3114040"/>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0278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596895" y="0"/>
            <a:ext cx="9595105" cy="6858000"/>
          </a:xfrm>
          <a:prstGeom prst="rect">
            <a:avLst/>
          </a:prstGeom>
        </p:spPr>
      </p:pic>
      <p:sp>
        <p:nvSpPr>
          <p:cNvPr id="6" name="Title 5"/>
          <p:cNvSpPr>
            <a:spLocks noGrp="1"/>
          </p:cNvSpPr>
          <p:nvPr>
            <p:ph type="ctrTitle"/>
          </p:nvPr>
        </p:nvSpPr>
        <p:spPr>
          <a:xfrm>
            <a:off x="0" y="608866"/>
            <a:ext cx="9041422" cy="989623"/>
          </a:xfrm>
        </p:spPr>
        <p:txBody>
          <a:bodyPr>
            <a:normAutofit/>
          </a:bodyPr>
          <a:lstStyle/>
          <a:p>
            <a:pPr algn="l"/>
            <a:r>
              <a:rPr lang="en-US" dirty="0">
                <a:solidFill>
                  <a:schemeClr val="tx1"/>
                </a:solidFill>
                <a:latin typeface="+mn-lt"/>
              </a:rPr>
              <a:t>Optimization</a:t>
            </a:r>
          </a:p>
        </p:txBody>
      </p:sp>
    </p:spTree>
    <p:extLst>
      <p:ext uri="{BB962C8B-B14F-4D97-AF65-F5344CB8AC3E}">
        <p14:creationId xmlns:p14="http://schemas.microsoft.com/office/powerpoint/2010/main" val="1288437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70338"/>
            <a:ext cx="12192000" cy="1200329"/>
          </a:xfrm>
          <a:prstGeom prst="rect">
            <a:avLst/>
          </a:prstGeom>
          <a:noFill/>
        </p:spPr>
        <p:txBody>
          <a:bodyPr wrap="square" rtlCol="0">
            <a:spAutoFit/>
          </a:bodyPr>
          <a:lstStyle/>
          <a:p>
            <a:r>
              <a:rPr lang="en-US" sz="3600" dirty="0"/>
              <a:t>Our reactor volume and recycle rate is optimized through gasoline, LPG, and LCO production </a:t>
            </a:r>
          </a:p>
        </p:txBody>
      </p:sp>
      <p:sp>
        <p:nvSpPr>
          <p:cNvPr id="2" name="TextBox 1"/>
          <p:cNvSpPr txBox="1"/>
          <p:nvPr/>
        </p:nvSpPr>
        <p:spPr>
          <a:xfrm>
            <a:off x="6309756" y="2322130"/>
            <a:ext cx="3796145" cy="2308324"/>
          </a:xfrm>
          <a:prstGeom prst="rect">
            <a:avLst/>
          </a:prstGeom>
          <a:noFill/>
        </p:spPr>
        <p:txBody>
          <a:bodyPr wrap="square" rtlCol="0">
            <a:spAutoFit/>
          </a:bodyPr>
          <a:lstStyle/>
          <a:p>
            <a:r>
              <a:rPr lang="en-US" dirty="0"/>
              <a:t>Best Case: </a:t>
            </a:r>
          </a:p>
          <a:p>
            <a:r>
              <a:rPr lang="en-US" dirty="0"/>
              <a:t>5</a:t>
            </a:r>
            <a:r>
              <a:rPr lang="en-US" dirty="0" smtClean="0"/>
              <a:t>000 ft</a:t>
            </a:r>
            <a:r>
              <a:rPr lang="en-US" baseline="30000" dirty="0" smtClean="0"/>
              <a:t>3</a:t>
            </a:r>
            <a:r>
              <a:rPr lang="en-US" dirty="0" smtClean="0"/>
              <a:t> </a:t>
            </a:r>
            <a:r>
              <a:rPr lang="en-US" dirty="0"/>
              <a:t>reactor riser volume with a </a:t>
            </a:r>
            <a:r>
              <a:rPr lang="en-US" dirty="0" smtClean="0"/>
              <a:t>100% </a:t>
            </a:r>
            <a:r>
              <a:rPr lang="en-US" dirty="0"/>
              <a:t>recycle rate</a:t>
            </a:r>
          </a:p>
          <a:p>
            <a:endParaRPr lang="en-US" dirty="0"/>
          </a:p>
          <a:p>
            <a:r>
              <a:rPr lang="en-US" dirty="0"/>
              <a:t>This gives us good gasoline production while allowing us to be flexible with the LCO and LPG production</a:t>
            </a: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472" y="1622198"/>
            <a:ext cx="5584825" cy="418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92336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70338"/>
            <a:ext cx="12192000" cy="1200329"/>
          </a:xfrm>
          <a:prstGeom prst="rect">
            <a:avLst/>
          </a:prstGeom>
          <a:noFill/>
        </p:spPr>
        <p:txBody>
          <a:bodyPr wrap="square" rtlCol="0">
            <a:spAutoFit/>
          </a:bodyPr>
          <a:lstStyle/>
          <a:p>
            <a:r>
              <a:rPr lang="en-US" sz="3600" dirty="0"/>
              <a:t>Our reactor volume and recycle rate is optimized through gasoline, LPG, and LCO production </a:t>
            </a:r>
            <a:endParaRPr lang="en-US" dirty="0"/>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965203"/>
            <a:ext cx="4941455" cy="2639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90" y="3965203"/>
            <a:ext cx="4560125" cy="2639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270667"/>
            <a:ext cx="4941455" cy="2694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1890" y="1270667"/>
            <a:ext cx="4560125" cy="2694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81657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70338"/>
            <a:ext cx="12192000" cy="1200329"/>
          </a:xfrm>
          <a:prstGeom prst="rect">
            <a:avLst/>
          </a:prstGeom>
          <a:noFill/>
        </p:spPr>
        <p:txBody>
          <a:bodyPr wrap="square" rtlCol="0">
            <a:spAutoFit/>
          </a:bodyPr>
          <a:lstStyle/>
          <a:p>
            <a:r>
              <a:rPr lang="en-US" sz="3600" dirty="0"/>
              <a:t>Our towers are optimized by minimizing cost while maintaining purity</a:t>
            </a:r>
          </a:p>
        </p:txBody>
      </p:sp>
      <p:pic>
        <p:nvPicPr>
          <p:cNvPr id="174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6366" y="1413878"/>
            <a:ext cx="3748767" cy="2545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1546" y="1413878"/>
            <a:ext cx="3916648" cy="2545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6365" y="4267814"/>
            <a:ext cx="3725477" cy="2239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5751" y="4223634"/>
            <a:ext cx="3872443" cy="2328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207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0338"/>
            <a:ext cx="12192000" cy="1200329"/>
          </a:xfrm>
          <a:prstGeom prst="rect">
            <a:avLst/>
          </a:prstGeom>
          <a:noFill/>
        </p:spPr>
        <p:txBody>
          <a:bodyPr wrap="square" rtlCol="0">
            <a:spAutoFit/>
          </a:bodyPr>
          <a:lstStyle/>
          <a:p>
            <a:r>
              <a:rPr lang="en-US" sz="3600" dirty="0"/>
              <a:t>Best Case Optimization is based on reactor temperature, residence time, and recycle rate with optimizations</a:t>
            </a:r>
          </a:p>
        </p:txBody>
      </p:sp>
      <p:sp>
        <p:nvSpPr>
          <p:cNvPr id="2" name="TextBox 1"/>
          <p:cNvSpPr txBox="1"/>
          <p:nvPr/>
        </p:nvSpPr>
        <p:spPr>
          <a:xfrm>
            <a:off x="3330821" y="5557650"/>
            <a:ext cx="4834981" cy="830997"/>
          </a:xfrm>
          <a:prstGeom prst="rect">
            <a:avLst/>
          </a:prstGeom>
          <a:noFill/>
        </p:spPr>
        <p:txBody>
          <a:bodyPr wrap="square" rtlCol="0">
            <a:spAutoFit/>
          </a:bodyPr>
          <a:lstStyle/>
          <a:p>
            <a:pPr algn="ctr"/>
            <a:r>
              <a:rPr lang="en-US" sz="2400" dirty="0"/>
              <a:t>Best Case Net Present Value: </a:t>
            </a:r>
            <a:r>
              <a:rPr lang="en-US" sz="2400" dirty="0" smtClean="0"/>
              <a:t>$417,000,000</a:t>
            </a:r>
            <a:endParaRPr lang="en-US" sz="2400" dirty="0"/>
          </a:p>
        </p:txBody>
      </p:sp>
      <p:pic>
        <p:nvPicPr>
          <p:cNvPr id="296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5918" y="1921014"/>
            <a:ext cx="5487907" cy="329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361" y="1921014"/>
            <a:ext cx="5187950" cy="329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25181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596894" y="0"/>
            <a:ext cx="9595105" cy="6858000"/>
          </a:xfrm>
          <a:prstGeom prst="rect">
            <a:avLst/>
          </a:prstGeom>
        </p:spPr>
      </p:pic>
      <p:sp>
        <p:nvSpPr>
          <p:cNvPr id="6" name="Title 5"/>
          <p:cNvSpPr>
            <a:spLocks noGrp="1"/>
          </p:cNvSpPr>
          <p:nvPr>
            <p:ph type="ctrTitle"/>
          </p:nvPr>
        </p:nvSpPr>
        <p:spPr>
          <a:xfrm>
            <a:off x="0" y="656491"/>
            <a:ext cx="9041422" cy="989623"/>
          </a:xfrm>
        </p:spPr>
        <p:txBody>
          <a:bodyPr>
            <a:normAutofit/>
          </a:bodyPr>
          <a:lstStyle/>
          <a:p>
            <a:pPr algn="l"/>
            <a:r>
              <a:rPr lang="en-US" dirty="0">
                <a:solidFill>
                  <a:schemeClr val="tx1"/>
                </a:solidFill>
                <a:latin typeface="+mn-lt"/>
              </a:rPr>
              <a:t>Process Control and Safety</a:t>
            </a:r>
          </a:p>
        </p:txBody>
      </p:sp>
    </p:spTree>
    <p:extLst>
      <p:ext uri="{BB962C8B-B14F-4D97-AF65-F5344CB8AC3E}">
        <p14:creationId xmlns:p14="http://schemas.microsoft.com/office/powerpoint/2010/main" val="2346083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0338"/>
            <a:ext cx="12192000" cy="646331"/>
          </a:xfrm>
          <a:prstGeom prst="rect">
            <a:avLst/>
          </a:prstGeom>
          <a:noFill/>
        </p:spPr>
        <p:txBody>
          <a:bodyPr wrap="square" rtlCol="0">
            <a:spAutoFit/>
          </a:bodyPr>
          <a:lstStyle/>
          <a:p>
            <a:r>
              <a:rPr lang="en-US" sz="3600" dirty="0"/>
              <a:t>FCC and Fractionator Control</a:t>
            </a:r>
          </a:p>
        </p:txBody>
      </p:sp>
      <p:pic>
        <p:nvPicPr>
          <p:cNvPr id="2" name="Picture 1"/>
          <p:cNvPicPr>
            <a:picLocks noChangeAspect="1"/>
          </p:cNvPicPr>
          <p:nvPr/>
        </p:nvPicPr>
        <p:blipFill>
          <a:blip r:embed="rId2"/>
          <a:stretch>
            <a:fillRect/>
          </a:stretch>
        </p:blipFill>
        <p:spPr>
          <a:xfrm>
            <a:off x="-1" y="2846078"/>
            <a:ext cx="3986705" cy="4060647"/>
          </a:xfrm>
          <a:prstGeom prst="rect">
            <a:avLst/>
          </a:prstGeom>
        </p:spPr>
      </p:pic>
      <p:sp>
        <p:nvSpPr>
          <p:cNvPr id="6" name="TextBox 5"/>
          <p:cNvSpPr txBox="1"/>
          <p:nvPr/>
        </p:nvSpPr>
        <p:spPr>
          <a:xfrm>
            <a:off x="197748" y="716669"/>
            <a:ext cx="9069344" cy="2862322"/>
          </a:xfrm>
          <a:prstGeom prst="rect">
            <a:avLst/>
          </a:prstGeom>
          <a:noFill/>
        </p:spPr>
        <p:txBody>
          <a:bodyPr wrap="square" rtlCol="0">
            <a:spAutoFit/>
          </a:bodyPr>
          <a:lstStyle/>
          <a:p>
            <a:pPr marL="285750" indent="-285750">
              <a:buFont typeface="Arial" panose="020B0604020202020204" pitchFamily="34" charset="0"/>
              <a:buChar char="•"/>
            </a:pPr>
            <a:r>
              <a:rPr lang="en-US" dirty="0"/>
              <a:t>Pressure Differential between the Reactor and the Regenerator is controlled by regulating the exiting flue gas</a:t>
            </a:r>
          </a:p>
          <a:p>
            <a:pPr marL="285750" indent="-285750">
              <a:buFont typeface="Arial" panose="020B0604020202020204" pitchFamily="34" charset="0"/>
              <a:buChar char="•"/>
            </a:pPr>
            <a:r>
              <a:rPr lang="en-US" dirty="0"/>
              <a:t>Reactor temperature controlled by Cat./Oil Ratio</a:t>
            </a:r>
          </a:p>
          <a:p>
            <a:pPr marL="285750" indent="-285750">
              <a:buFont typeface="Arial" panose="020B0604020202020204" pitchFamily="34" charset="0"/>
              <a:buChar char="•"/>
            </a:pPr>
            <a:r>
              <a:rPr lang="en-US" dirty="0"/>
              <a:t>Catalyst hoppers are used to regulate the regenerated catalyst to feed and spent catalyst to the regenerator</a:t>
            </a:r>
          </a:p>
          <a:p>
            <a:pPr marL="285750" indent="-285750">
              <a:buFont typeface="Arial" panose="020B0604020202020204" pitchFamily="34" charset="0"/>
              <a:buChar char="•"/>
            </a:pPr>
            <a:r>
              <a:rPr lang="en-US" dirty="0"/>
              <a:t>Energy Balance: Regenerator produces 236.9 MMBtu per hour while the reactor requires 220.2 MMBtu per hour</a:t>
            </a:r>
          </a:p>
          <a:p>
            <a:endParaRPr lang="en-US" dirty="0"/>
          </a:p>
          <a:p>
            <a:pPr marL="285750" indent="-285750">
              <a:buFont typeface="Arial" panose="020B0604020202020204" pitchFamily="34" charset="0"/>
              <a:buChar char="•"/>
            </a:pPr>
            <a:endParaRPr lang="en-US" dirty="0"/>
          </a:p>
          <a:p>
            <a:r>
              <a:rPr lang="en-US" dirty="0"/>
              <a:t> </a:t>
            </a:r>
          </a:p>
        </p:txBody>
      </p:sp>
      <p:pic>
        <p:nvPicPr>
          <p:cNvPr id="5" name="Content Placeholder 3"/>
          <p:cNvPicPr>
            <a:picLocks noGrp="1" noChangeAspect="1"/>
          </p:cNvPicPr>
          <p:nvPr>
            <p:ph idx="1"/>
          </p:nvPr>
        </p:nvPicPr>
        <p:blipFill rotWithShape="1">
          <a:blip r:embed="rId3"/>
          <a:srcRect l="8215" t="24551" r="13144" b="9315"/>
          <a:stretch/>
        </p:blipFill>
        <p:spPr>
          <a:xfrm>
            <a:off x="3986704" y="2549052"/>
            <a:ext cx="8205295" cy="3881437"/>
          </a:xfrm>
          <a:prstGeom prst="rect">
            <a:avLst/>
          </a:prstGeom>
        </p:spPr>
      </p:pic>
    </p:spTree>
    <p:extLst>
      <p:ext uri="{BB962C8B-B14F-4D97-AF65-F5344CB8AC3E}">
        <p14:creationId xmlns:p14="http://schemas.microsoft.com/office/powerpoint/2010/main" val="8974637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947553" y="800937"/>
            <a:ext cx="5946767" cy="6057063"/>
          </a:xfrm>
          <a:prstGeom prst="rect">
            <a:avLst/>
          </a:prstGeom>
        </p:spPr>
      </p:pic>
      <p:sp>
        <p:nvSpPr>
          <p:cNvPr id="3" name="TextBox 2"/>
          <p:cNvSpPr txBox="1"/>
          <p:nvPr/>
        </p:nvSpPr>
        <p:spPr>
          <a:xfrm>
            <a:off x="0" y="70338"/>
            <a:ext cx="12192000" cy="646331"/>
          </a:xfrm>
          <a:prstGeom prst="rect">
            <a:avLst/>
          </a:prstGeom>
          <a:noFill/>
        </p:spPr>
        <p:txBody>
          <a:bodyPr wrap="square" rtlCol="0">
            <a:spAutoFit/>
          </a:bodyPr>
          <a:lstStyle/>
          <a:p>
            <a:r>
              <a:rPr lang="en-US" sz="3600" dirty="0"/>
              <a:t>FCC Process Flow Diagram</a:t>
            </a:r>
          </a:p>
        </p:txBody>
      </p:sp>
    </p:spTree>
    <p:extLst>
      <p:ext uri="{BB962C8B-B14F-4D97-AF65-F5344CB8AC3E}">
        <p14:creationId xmlns:p14="http://schemas.microsoft.com/office/powerpoint/2010/main" val="32443586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587249"/>
            <a:ext cx="10911840" cy="4093428"/>
          </a:xfrm>
          <a:prstGeom prst="rect">
            <a:avLst/>
          </a:prstGeom>
          <a:noFill/>
        </p:spPr>
        <p:txBody>
          <a:bodyPr wrap="square" rtlCol="0">
            <a:spAutoFit/>
          </a:bodyPr>
          <a:lstStyle/>
          <a:p>
            <a:pPr marL="285750" indent="-285750">
              <a:buFont typeface="Arial" panose="020B0604020202020204" pitchFamily="34" charset="0"/>
              <a:buChar char="•"/>
            </a:pPr>
            <a:r>
              <a:rPr lang="en-US" sz="2000" dirty="0"/>
              <a:t>Reactor temperature is maintained by the of recycled catalyst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Temperature of the regenerator is controlled by the air flow rate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A shutoff valve is attached to a differential pressure gauge  and will trigger if the pressure difference between the reactor and regenerator becomes too low</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Level of catalyst inside the reactor controlled by the flow of catalyst out of the cyclone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pressure inside the regenerator is controlled by the flue gas flow rate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flow rate of the catalyst and recycle from the fractionator are controlled by the flow rate of the stream entering the reactor</a:t>
            </a:r>
          </a:p>
        </p:txBody>
      </p:sp>
      <p:sp>
        <p:nvSpPr>
          <p:cNvPr id="5" name="TextBox 4"/>
          <p:cNvSpPr txBox="1"/>
          <p:nvPr/>
        </p:nvSpPr>
        <p:spPr>
          <a:xfrm>
            <a:off x="0" y="70338"/>
            <a:ext cx="12192000" cy="646331"/>
          </a:xfrm>
          <a:prstGeom prst="rect">
            <a:avLst/>
          </a:prstGeom>
          <a:noFill/>
        </p:spPr>
        <p:txBody>
          <a:bodyPr wrap="square" rtlCol="0">
            <a:spAutoFit/>
          </a:bodyPr>
          <a:lstStyle/>
          <a:p>
            <a:r>
              <a:rPr lang="en-US" sz="3600" dirty="0"/>
              <a:t>FCC Safety Concerns</a:t>
            </a:r>
          </a:p>
        </p:txBody>
      </p:sp>
    </p:spTree>
    <p:extLst>
      <p:ext uri="{BB962C8B-B14F-4D97-AF65-F5344CB8AC3E}">
        <p14:creationId xmlns:p14="http://schemas.microsoft.com/office/powerpoint/2010/main" val="13396902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596895" y="0"/>
            <a:ext cx="9595105" cy="6858000"/>
          </a:xfrm>
          <a:prstGeom prst="rect">
            <a:avLst/>
          </a:prstGeom>
        </p:spPr>
      </p:pic>
      <p:sp>
        <p:nvSpPr>
          <p:cNvPr id="6" name="Title 5"/>
          <p:cNvSpPr>
            <a:spLocks noGrp="1"/>
          </p:cNvSpPr>
          <p:nvPr>
            <p:ph type="ctrTitle"/>
          </p:nvPr>
        </p:nvSpPr>
        <p:spPr>
          <a:xfrm>
            <a:off x="0" y="732691"/>
            <a:ext cx="9041422" cy="989623"/>
          </a:xfrm>
        </p:spPr>
        <p:txBody>
          <a:bodyPr>
            <a:normAutofit/>
          </a:bodyPr>
          <a:lstStyle/>
          <a:p>
            <a:pPr algn="l"/>
            <a:r>
              <a:rPr lang="en-US" dirty="0">
                <a:solidFill>
                  <a:schemeClr val="tx1"/>
                </a:solidFill>
                <a:latin typeface="+mn-lt"/>
              </a:rPr>
              <a:t>Justifications</a:t>
            </a:r>
          </a:p>
        </p:txBody>
      </p:sp>
    </p:spTree>
    <p:extLst>
      <p:ext uri="{BB962C8B-B14F-4D97-AF65-F5344CB8AC3E}">
        <p14:creationId xmlns:p14="http://schemas.microsoft.com/office/powerpoint/2010/main" val="13017479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8215" t="24551" r="13144" b="9315"/>
          <a:stretch/>
        </p:blipFill>
        <p:spPr>
          <a:xfrm>
            <a:off x="415637" y="721670"/>
            <a:ext cx="10177509" cy="5724849"/>
          </a:xfrm>
          <a:prstGeom prst="rect">
            <a:avLst/>
          </a:prstGeom>
        </p:spPr>
      </p:pic>
      <p:sp>
        <p:nvSpPr>
          <p:cNvPr id="4" name="TextBox 3"/>
          <p:cNvSpPr txBox="1"/>
          <p:nvPr/>
        </p:nvSpPr>
        <p:spPr>
          <a:xfrm>
            <a:off x="0" y="70338"/>
            <a:ext cx="12192000" cy="646331"/>
          </a:xfrm>
          <a:prstGeom prst="rect">
            <a:avLst/>
          </a:prstGeom>
          <a:noFill/>
        </p:spPr>
        <p:txBody>
          <a:bodyPr wrap="square" rtlCol="0">
            <a:spAutoFit/>
          </a:bodyPr>
          <a:lstStyle/>
          <a:p>
            <a:r>
              <a:rPr lang="en-US" sz="3600" dirty="0"/>
              <a:t>Fractionator Process Flow Diagram</a:t>
            </a:r>
          </a:p>
        </p:txBody>
      </p:sp>
    </p:spTree>
    <p:extLst>
      <p:ext uri="{BB962C8B-B14F-4D97-AF65-F5344CB8AC3E}">
        <p14:creationId xmlns:p14="http://schemas.microsoft.com/office/powerpoint/2010/main" val="42035933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7640" y="1880771"/>
            <a:ext cx="10957560"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Temperature indicators are place on the bottom and top of each tower and used to control the flow rate of the heating or cooling fluid into the heat exchangers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Level indicators are placed on each surge tank and are used to control the flow rate of the distillate stream to maintain hold up time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Flow indicators are used to control the reflux and boil up ratios on each tower</a:t>
            </a:r>
          </a:p>
        </p:txBody>
      </p:sp>
      <p:sp>
        <p:nvSpPr>
          <p:cNvPr id="4" name="TextBox 3"/>
          <p:cNvSpPr txBox="1"/>
          <p:nvPr/>
        </p:nvSpPr>
        <p:spPr>
          <a:xfrm>
            <a:off x="0" y="70338"/>
            <a:ext cx="12192000" cy="646331"/>
          </a:xfrm>
          <a:prstGeom prst="rect">
            <a:avLst/>
          </a:prstGeom>
          <a:noFill/>
        </p:spPr>
        <p:txBody>
          <a:bodyPr wrap="square" rtlCol="0">
            <a:spAutoFit/>
          </a:bodyPr>
          <a:lstStyle/>
          <a:p>
            <a:r>
              <a:rPr lang="en-US" sz="3600" dirty="0"/>
              <a:t>Fractionator Safety Considerations</a:t>
            </a:r>
          </a:p>
        </p:txBody>
      </p:sp>
    </p:spTree>
    <p:extLst>
      <p:ext uri="{BB962C8B-B14F-4D97-AF65-F5344CB8AC3E}">
        <p14:creationId xmlns:p14="http://schemas.microsoft.com/office/powerpoint/2010/main" val="26752025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5378118" y="950190"/>
                <a:ext cx="2694038" cy="1007968"/>
              </a:xfrm>
              <a:prstGeom prst="rect">
                <a:avLst/>
              </a:prstGeom>
              <a:noFill/>
            </p:spPr>
            <p:txBody>
              <a:bodyPr wrap="square" rtlCol="0">
                <a:spAutoFit/>
              </a:bodyPr>
              <a:lstStyle/>
              <a:p>
                <a:r>
                  <a:rPr lang="en-US" sz="3200" dirty="0"/>
                  <a:t>LFL = </a:t>
                </a:r>
                <a14:m>
                  <m:oMath xmlns:m="http://schemas.openxmlformats.org/officeDocument/2006/math">
                    <m:f>
                      <m:fPr>
                        <m:ctrlPr>
                          <a:rPr lang="en-US" sz="3200" i="1" smtClean="0">
                            <a:latin typeface="Cambria Math"/>
                          </a:rPr>
                        </m:ctrlPr>
                      </m:fPr>
                      <m:num>
                        <m:r>
                          <a:rPr lang="en-US" sz="3200" b="0" i="1" smtClean="0">
                            <a:latin typeface="Cambria Math" panose="02040503050406030204" pitchFamily="18" charset="0"/>
                          </a:rPr>
                          <m:t>1</m:t>
                        </m:r>
                      </m:num>
                      <m:den>
                        <m:nary>
                          <m:naryPr>
                            <m:chr m:val="∑"/>
                            <m:ctrlPr>
                              <a:rPr lang="en-US" sz="3200" i="1" smtClean="0">
                                <a:latin typeface="Cambria Math"/>
                              </a:rPr>
                            </m:ctrlPr>
                          </m:naryPr>
                          <m:sub>
                            <m:r>
                              <m:rPr>
                                <m:brk m:alnAt="23"/>
                              </m:rPr>
                              <a:rPr lang="en-US" sz="3200" b="0" i="1" smtClean="0">
                                <a:latin typeface="Cambria Math" panose="02040503050406030204" pitchFamily="18" charset="0"/>
                              </a:rPr>
                              <m:t>𝑖</m:t>
                            </m:r>
                            <m:r>
                              <a:rPr lang="en-US" sz="3200" b="0" i="1" smtClean="0">
                                <a:latin typeface="Cambria Math" panose="02040503050406030204" pitchFamily="18" charset="0"/>
                              </a:rPr>
                              <m:t>=1</m:t>
                            </m:r>
                          </m:sub>
                          <m:sup>
                            <m:r>
                              <a:rPr lang="en-US" sz="3200" b="0" i="1" smtClean="0">
                                <a:latin typeface="Cambria Math" panose="02040503050406030204" pitchFamily="18" charset="0"/>
                              </a:rPr>
                              <m:t>𝑛</m:t>
                            </m:r>
                          </m:sup>
                          <m:e>
                            <m:f>
                              <m:fPr>
                                <m:ctrlPr>
                                  <a:rPr lang="en-US" sz="3200" i="1" smtClean="0">
                                    <a:latin typeface="Cambria Math"/>
                                  </a:rPr>
                                </m:ctrlPr>
                              </m:fPr>
                              <m:num>
                                <m:r>
                                  <a:rPr lang="en-US" sz="3200" b="0" i="1" smtClean="0">
                                    <a:latin typeface="Cambria Math" panose="02040503050406030204" pitchFamily="18" charset="0"/>
                                  </a:rPr>
                                  <m:t>𝑦𝑖</m:t>
                                </m:r>
                              </m:num>
                              <m:den>
                                <m:r>
                                  <a:rPr lang="en-US" sz="3200" b="0" i="1" smtClean="0">
                                    <a:latin typeface="Cambria Math" panose="02040503050406030204" pitchFamily="18" charset="0"/>
                                  </a:rPr>
                                  <m:t>𝐿𝐹𝐿𝑖</m:t>
                                </m:r>
                              </m:den>
                            </m:f>
                          </m:e>
                        </m:nary>
                      </m:den>
                    </m:f>
                  </m:oMath>
                </a14:m>
                <a:endParaRPr lang="en-US" sz="3200" dirty="0"/>
              </a:p>
            </p:txBody>
          </p:sp>
        </mc:Choice>
        <mc:Fallback xmlns="">
          <p:sp>
            <p:nvSpPr>
              <p:cNvPr id="3" name="TextBox 2"/>
              <p:cNvSpPr txBox="1">
                <a:spLocks noRot="1" noChangeAspect="1" noMove="1" noResize="1" noEditPoints="1" noAdjustHandles="1" noChangeArrowheads="1" noChangeShapeType="1" noTextEdit="1"/>
              </p:cNvSpPr>
              <p:nvPr/>
            </p:nvSpPr>
            <p:spPr>
              <a:xfrm>
                <a:off x="5378118" y="950190"/>
                <a:ext cx="2694038" cy="1007968"/>
              </a:xfrm>
              <a:prstGeom prst="rect">
                <a:avLst/>
              </a:prstGeom>
              <a:blipFill rotWithShape="1">
                <a:blip r:embed="rId2"/>
                <a:stretch>
                  <a:fillRect l="-56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8208432" y="768129"/>
                <a:ext cx="2568139" cy="1008609"/>
              </a:xfrm>
              <a:prstGeom prst="rect">
                <a:avLst/>
              </a:prstGeom>
            </p:spPr>
            <p:txBody>
              <a:bodyPr wrap="none">
                <a:spAutoFit/>
              </a:bodyPr>
              <a:lstStyle/>
              <a:p>
                <a:r>
                  <a:rPr lang="en-US" sz="3200" dirty="0"/>
                  <a:t>UFL = </a:t>
                </a:r>
                <a14:m>
                  <m:oMath xmlns:m="http://schemas.openxmlformats.org/officeDocument/2006/math">
                    <m:f>
                      <m:fPr>
                        <m:ctrlPr>
                          <a:rPr lang="en-US" sz="3200" i="1">
                            <a:latin typeface="Cambria Math"/>
                          </a:rPr>
                        </m:ctrlPr>
                      </m:fPr>
                      <m:num>
                        <m:r>
                          <a:rPr lang="en-US" sz="3200" i="1">
                            <a:latin typeface="Cambria Math" panose="02040503050406030204" pitchFamily="18" charset="0"/>
                          </a:rPr>
                          <m:t>1</m:t>
                        </m:r>
                      </m:num>
                      <m:den>
                        <m:nary>
                          <m:naryPr>
                            <m:chr m:val="∑"/>
                            <m:ctrlPr>
                              <a:rPr lang="en-US" sz="3200" i="1">
                                <a:latin typeface="Cambria Math"/>
                              </a:rPr>
                            </m:ctrlPr>
                          </m:naryPr>
                          <m:sub>
                            <m:r>
                              <m:rPr>
                                <m:brk m:alnAt="23"/>
                              </m:rPr>
                              <a:rPr lang="en-US" sz="3200" i="1">
                                <a:latin typeface="Cambria Math" panose="02040503050406030204" pitchFamily="18" charset="0"/>
                              </a:rPr>
                              <m:t>𝑖</m:t>
                            </m:r>
                            <m:r>
                              <a:rPr lang="en-US" sz="3200" i="1">
                                <a:latin typeface="Cambria Math" panose="02040503050406030204" pitchFamily="18" charset="0"/>
                              </a:rPr>
                              <m:t>=1</m:t>
                            </m:r>
                          </m:sub>
                          <m:sup>
                            <m:r>
                              <a:rPr lang="en-US" sz="3200" i="1">
                                <a:latin typeface="Cambria Math" panose="02040503050406030204" pitchFamily="18" charset="0"/>
                              </a:rPr>
                              <m:t>𝑛</m:t>
                            </m:r>
                          </m:sup>
                          <m:e>
                            <m:f>
                              <m:fPr>
                                <m:ctrlPr>
                                  <a:rPr lang="en-US" sz="3200" i="1">
                                    <a:latin typeface="Cambria Math"/>
                                  </a:rPr>
                                </m:ctrlPr>
                              </m:fPr>
                              <m:num>
                                <m:r>
                                  <a:rPr lang="en-US" sz="3200" i="1">
                                    <a:latin typeface="Cambria Math" panose="02040503050406030204" pitchFamily="18" charset="0"/>
                                  </a:rPr>
                                  <m:t>𝑦𝑖</m:t>
                                </m:r>
                              </m:num>
                              <m:den>
                                <m:r>
                                  <a:rPr lang="en-US" sz="3200" b="0" i="1" smtClean="0">
                                    <a:latin typeface="Cambria Math" panose="02040503050406030204" pitchFamily="18" charset="0"/>
                                  </a:rPr>
                                  <m:t>𝑈</m:t>
                                </m:r>
                                <m:r>
                                  <a:rPr lang="en-US" sz="3200" i="1">
                                    <a:latin typeface="Cambria Math" panose="02040503050406030204" pitchFamily="18" charset="0"/>
                                  </a:rPr>
                                  <m:t>𝐹𝐿𝑖</m:t>
                                </m:r>
                              </m:den>
                            </m:f>
                          </m:e>
                        </m:nary>
                      </m:den>
                    </m:f>
                  </m:oMath>
                </a14:m>
                <a:endParaRPr lang="en-US" sz="3200" dirty="0"/>
              </a:p>
            </p:txBody>
          </p:sp>
        </mc:Choice>
        <mc:Fallback xmlns="">
          <p:sp>
            <p:nvSpPr>
              <p:cNvPr id="5" name="Rectangle 4"/>
              <p:cNvSpPr>
                <a:spLocks noRot="1" noChangeAspect="1" noMove="1" noResize="1" noEditPoints="1" noAdjustHandles="1" noChangeArrowheads="1" noChangeShapeType="1" noTextEdit="1"/>
              </p:cNvSpPr>
              <p:nvPr/>
            </p:nvSpPr>
            <p:spPr>
              <a:xfrm>
                <a:off x="8208432" y="768129"/>
                <a:ext cx="2568139" cy="1008609"/>
              </a:xfrm>
              <a:prstGeom prst="rect">
                <a:avLst/>
              </a:prstGeom>
              <a:blipFill rotWithShape="1">
                <a:blip r:embed="rId3"/>
                <a:stretch>
                  <a:fillRect l="-6176"/>
                </a:stretch>
              </a:blipFill>
            </p:spPr>
            <p:txBody>
              <a:bodyPr/>
              <a:lstStyle/>
              <a:p>
                <a:r>
                  <a:rPr lang="en-US">
                    <a:noFill/>
                  </a:rPr>
                  <a:t> </a:t>
                </a:r>
              </a:p>
            </p:txBody>
          </p:sp>
        </mc:Fallback>
      </mc:AlternateContent>
      <p:graphicFrame>
        <p:nvGraphicFramePr>
          <p:cNvPr id="7" name="Table 6"/>
          <p:cNvGraphicFramePr>
            <a:graphicFrameLocks noGrp="1"/>
          </p:cNvGraphicFramePr>
          <p:nvPr>
            <p:extLst>
              <p:ext uri="{D42A27DB-BD31-4B8C-83A1-F6EECF244321}">
                <p14:modId xmlns:p14="http://schemas.microsoft.com/office/powerpoint/2010/main" val="3993314707"/>
              </p:ext>
            </p:extLst>
          </p:nvPr>
        </p:nvGraphicFramePr>
        <p:xfrm>
          <a:off x="1276863" y="1014005"/>
          <a:ext cx="3876572" cy="5677334"/>
        </p:xfrm>
        <a:graphic>
          <a:graphicData uri="http://schemas.openxmlformats.org/drawingml/2006/table">
            <a:tbl>
              <a:tblPr>
                <a:tableStyleId>{5C22544A-7EE6-4342-B048-85BDC9FD1C3A}</a:tableStyleId>
              </a:tblPr>
              <a:tblGrid>
                <a:gridCol w="1362039">
                  <a:extLst>
                    <a:ext uri="{9D8B030D-6E8A-4147-A177-3AD203B41FA5}">
                      <a16:colId xmlns:a16="http://schemas.microsoft.com/office/drawing/2014/main" xmlns="" val="20000"/>
                    </a:ext>
                  </a:extLst>
                </a:gridCol>
                <a:gridCol w="1077657">
                  <a:extLst>
                    <a:ext uri="{9D8B030D-6E8A-4147-A177-3AD203B41FA5}">
                      <a16:colId xmlns:a16="http://schemas.microsoft.com/office/drawing/2014/main" xmlns="" val="20001"/>
                    </a:ext>
                  </a:extLst>
                </a:gridCol>
                <a:gridCol w="718438">
                  <a:extLst>
                    <a:ext uri="{9D8B030D-6E8A-4147-A177-3AD203B41FA5}">
                      <a16:colId xmlns:a16="http://schemas.microsoft.com/office/drawing/2014/main" xmlns="" val="20002"/>
                    </a:ext>
                  </a:extLst>
                </a:gridCol>
                <a:gridCol w="718438">
                  <a:extLst>
                    <a:ext uri="{9D8B030D-6E8A-4147-A177-3AD203B41FA5}">
                      <a16:colId xmlns:a16="http://schemas.microsoft.com/office/drawing/2014/main" xmlns="" val="20003"/>
                    </a:ext>
                  </a:extLst>
                </a:gridCol>
              </a:tblGrid>
              <a:tr h="538987">
                <a:tc>
                  <a:txBody>
                    <a:bodyPr/>
                    <a:lstStyle/>
                    <a:p>
                      <a:pPr algn="l" fontAlgn="b"/>
                      <a:r>
                        <a:rPr lang="en-US" sz="1100" u="none" strike="noStrike">
                          <a:effectLst/>
                        </a:rPr>
                        <a:t>Components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mole fracation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LFL</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UFL</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0000"/>
                  </a:ext>
                </a:extLst>
              </a:tr>
              <a:tr h="287460">
                <a:tc>
                  <a:txBody>
                    <a:bodyPr/>
                    <a:lstStyle/>
                    <a:p>
                      <a:pPr algn="l" fontAlgn="b"/>
                      <a:r>
                        <a:rPr lang="en-US" sz="1100" u="none" strike="noStrike">
                          <a:effectLst/>
                        </a:rPr>
                        <a:t>Decane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0.026</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0.8</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5.4</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0001"/>
                  </a:ext>
                </a:extLst>
              </a:tr>
              <a:tr h="538987">
                <a:tc>
                  <a:txBody>
                    <a:bodyPr/>
                    <a:lstStyle/>
                    <a:p>
                      <a:pPr algn="l" fontAlgn="b"/>
                      <a:r>
                        <a:rPr lang="en-US" sz="1100" u="none" strike="noStrike">
                          <a:effectLst/>
                        </a:rPr>
                        <a:t>N-Butylcyclohexane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0.029</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1.8</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8.6</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0002"/>
                  </a:ext>
                </a:extLst>
              </a:tr>
              <a:tr h="287460">
                <a:tc>
                  <a:txBody>
                    <a:bodyPr/>
                    <a:lstStyle/>
                    <a:p>
                      <a:pPr algn="l" fontAlgn="b"/>
                      <a:r>
                        <a:rPr lang="en-US" sz="1100" u="none" strike="noStrike">
                          <a:effectLst/>
                        </a:rPr>
                        <a:t>Octane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0.012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0.8</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6.5</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0003"/>
                  </a:ext>
                </a:extLst>
              </a:tr>
              <a:tr h="287460">
                <a:tc>
                  <a:txBody>
                    <a:bodyPr/>
                    <a:lstStyle/>
                    <a:p>
                      <a:pPr algn="l" fontAlgn="b"/>
                      <a:r>
                        <a:rPr lang="en-US" sz="1100" u="none" strike="noStrike">
                          <a:effectLst/>
                        </a:rPr>
                        <a:t>Cycloheptane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0.013</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1.3</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8</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0004"/>
                  </a:ext>
                </a:extLst>
              </a:tr>
              <a:tr h="287460">
                <a:tc>
                  <a:txBody>
                    <a:bodyPr/>
                    <a:lstStyle/>
                    <a:p>
                      <a:pPr algn="l" fontAlgn="b"/>
                      <a:r>
                        <a:rPr lang="en-US" sz="1100" u="none" strike="noStrike">
                          <a:effectLst/>
                        </a:rPr>
                        <a:t>Benzene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0.018</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1.4</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7.1</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0005"/>
                  </a:ext>
                </a:extLst>
              </a:tr>
              <a:tr h="287460">
                <a:tc>
                  <a:txBody>
                    <a:bodyPr/>
                    <a:lstStyle/>
                    <a:p>
                      <a:pPr algn="l" fontAlgn="b"/>
                      <a:r>
                        <a:rPr lang="en-US" sz="1100" u="none" strike="noStrike">
                          <a:effectLst/>
                        </a:rPr>
                        <a:t>Pentane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0.052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1.4</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7.8</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0006"/>
                  </a:ext>
                </a:extLst>
              </a:tr>
              <a:tr h="287460">
                <a:tc>
                  <a:txBody>
                    <a:bodyPr/>
                    <a:lstStyle/>
                    <a:p>
                      <a:pPr algn="l" fontAlgn="b"/>
                      <a:r>
                        <a:rPr lang="en-US" sz="1100" u="none" strike="noStrike">
                          <a:effectLst/>
                        </a:rPr>
                        <a:t>1-Pentene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0.008</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8.7</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0007"/>
                  </a:ext>
                </a:extLst>
              </a:tr>
              <a:tr h="287460">
                <a:tc>
                  <a:txBody>
                    <a:bodyPr/>
                    <a:lstStyle/>
                    <a:p>
                      <a:pPr algn="l" fontAlgn="b"/>
                      <a:r>
                        <a:rPr lang="en-US" sz="1100" u="none" strike="noStrike">
                          <a:effectLst/>
                        </a:rPr>
                        <a:t>Cyclopentane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0.072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2.4</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10.4</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0008"/>
                  </a:ext>
                </a:extLst>
              </a:tr>
              <a:tr h="287460">
                <a:tc>
                  <a:txBody>
                    <a:bodyPr/>
                    <a:lstStyle/>
                    <a:p>
                      <a:pPr algn="l" fontAlgn="b"/>
                      <a:r>
                        <a:rPr lang="en-US" sz="1100" u="none" strike="noStrike">
                          <a:effectLst/>
                        </a:rPr>
                        <a:t>Butane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0.0006</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1.8</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8.5</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0009"/>
                  </a:ext>
                </a:extLst>
              </a:tr>
              <a:tr h="287460">
                <a:tc>
                  <a:txBody>
                    <a:bodyPr/>
                    <a:lstStyle/>
                    <a:p>
                      <a:pPr algn="l" fontAlgn="b"/>
                      <a:r>
                        <a:rPr lang="en-US" sz="1100" u="none" strike="noStrike">
                          <a:effectLst/>
                        </a:rPr>
                        <a:t>1-Butene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0.06</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1.6</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9.3</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0010"/>
                  </a:ext>
                </a:extLst>
              </a:tr>
              <a:tr h="287460">
                <a:tc>
                  <a:txBody>
                    <a:bodyPr/>
                    <a:lstStyle/>
                    <a:p>
                      <a:pPr algn="l" fontAlgn="b"/>
                      <a:r>
                        <a:rPr lang="en-US" sz="1100" u="none" strike="noStrike">
                          <a:effectLst/>
                        </a:rPr>
                        <a:t>Propane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0.005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9.5</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0011"/>
                  </a:ext>
                </a:extLst>
              </a:tr>
              <a:tr h="287460">
                <a:tc>
                  <a:txBody>
                    <a:bodyPr/>
                    <a:lstStyle/>
                    <a:p>
                      <a:pPr algn="l" fontAlgn="b"/>
                      <a:r>
                        <a:rPr lang="en-US" sz="1100" u="none" strike="noStrike">
                          <a:effectLst/>
                        </a:rPr>
                        <a:t>Propene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0.24</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0012"/>
                  </a:ext>
                </a:extLst>
              </a:tr>
              <a:tr h="287460">
                <a:tc>
                  <a:txBody>
                    <a:bodyPr/>
                    <a:lstStyle/>
                    <a:p>
                      <a:pPr algn="l" fontAlgn="b"/>
                      <a:r>
                        <a:rPr lang="en-US" sz="1100" u="none" strike="noStrike">
                          <a:effectLst/>
                        </a:rPr>
                        <a:t>Ethane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0.0002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12.5</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0013"/>
                  </a:ext>
                </a:extLst>
              </a:tr>
              <a:tr h="287460">
                <a:tc>
                  <a:txBody>
                    <a:bodyPr/>
                    <a:lstStyle/>
                    <a:p>
                      <a:pPr algn="l" fontAlgn="b"/>
                      <a:r>
                        <a:rPr lang="en-US" sz="1100" u="none" strike="noStrike">
                          <a:effectLst/>
                        </a:rPr>
                        <a:t>Ethene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0.19</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2.7</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36</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0014"/>
                  </a:ext>
                </a:extLst>
              </a:tr>
              <a:tr h="287460">
                <a:tc>
                  <a:txBody>
                    <a:bodyPr/>
                    <a:lstStyle/>
                    <a:p>
                      <a:pPr algn="l" fontAlgn="b"/>
                      <a:r>
                        <a:rPr lang="en-US" sz="1100" u="none" strike="noStrike">
                          <a:effectLst/>
                        </a:rPr>
                        <a:t>Methane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0.0009</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15</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0015"/>
                  </a:ext>
                </a:extLst>
              </a:tr>
              <a:tr h="287460">
                <a:tc>
                  <a:txBody>
                    <a:bodyPr/>
                    <a:lstStyle/>
                    <a:p>
                      <a:pPr algn="l" fontAlgn="b"/>
                      <a:r>
                        <a:rPr lang="en-US" sz="1100" u="none" strike="noStrike">
                          <a:effectLst/>
                        </a:rPr>
                        <a:t>Hydrogen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0.1483</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75</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0016"/>
                  </a:ext>
                </a:extLst>
              </a:tr>
              <a:tr h="287460">
                <a:tc>
                  <a:txBody>
                    <a:bodyPr/>
                    <a:lstStyle/>
                    <a:p>
                      <a:pPr algn="l" fontAlgn="b"/>
                      <a:r>
                        <a:rPr lang="en-US" sz="1100" u="none" strike="noStrike">
                          <a:effectLst/>
                        </a:rPr>
                        <a:t>total</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0.875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2.3</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15.4</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0017"/>
                  </a:ext>
                </a:extLst>
              </a:tr>
            </a:tbl>
          </a:graphicData>
        </a:graphic>
      </p:graphicFrame>
      <mc:AlternateContent xmlns:mc="http://schemas.openxmlformats.org/markup-compatibility/2006" xmlns:a14="http://schemas.microsoft.com/office/drawing/2010/main">
        <mc:Choice Requires="a14">
          <p:sp>
            <p:nvSpPr>
              <p:cNvPr id="8" name="TextBox 7"/>
              <p:cNvSpPr txBox="1"/>
              <p:nvPr/>
            </p:nvSpPr>
            <p:spPr>
              <a:xfrm>
                <a:off x="6164990" y="1958158"/>
                <a:ext cx="5033441" cy="707117"/>
              </a:xfrm>
              <a:prstGeom prst="rect">
                <a:avLst/>
              </a:prstGeom>
              <a:noFill/>
            </p:spPr>
            <p:txBody>
              <a:bodyPr wrap="square" rtlCol="0">
                <a:spAutoFit/>
              </a:bodyPr>
              <a:lstStyle/>
              <a:p>
                <a:r>
                  <a:rPr lang="en-US" sz="2800" dirty="0"/>
                  <a:t>LOC = (</a:t>
                </a:r>
                <a14:m>
                  <m:oMath xmlns:m="http://schemas.openxmlformats.org/officeDocument/2006/math">
                    <m:f>
                      <m:fPr>
                        <m:ctrlPr>
                          <a:rPr lang="en-US" sz="2800" i="1" smtClean="0">
                            <a:latin typeface="Cambria Math"/>
                          </a:rPr>
                        </m:ctrlPr>
                      </m:fPr>
                      <m:num>
                        <m:r>
                          <a:rPr lang="en-US" sz="2800" b="0" i="1" smtClean="0">
                            <a:latin typeface="Cambria Math" panose="02040503050406030204" pitchFamily="18" charset="0"/>
                          </a:rPr>
                          <m:t>𝐿𝐹𝐿</m:t>
                        </m:r>
                        <m:r>
                          <a:rPr lang="en-US" sz="2800" b="0" i="1" smtClean="0">
                            <a:latin typeface="Cambria Math" panose="02040503050406030204" pitchFamily="18" charset="0"/>
                          </a:rPr>
                          <m:t> −</m:t>
                        </m:r>
                        <m:r>
                          <a:rPr lang="en-US" sz="2800" b="0" i="1" smtClean="0">
                            <a:latin typeface="Cambria Math" panose="02040503050406030204" pitchFamily="18" charset="0"/>
                          </a:rPr>
                          <m:t>𝐶𝐿𝑂𝐶</m:t>
                        </m:r>
                        <m:r>
                          <a:rPr lang="en-US" sz="2800" b="0" i="1" baseline="-25000" smtClean="0">
                            <a:latin typeface="Cambria Math" panose="02040503050406030204" pitchFamily="18" charset="0"/>
                          </a:rPr>
                          <m:t> ∗</m:t>
                        </m:r>
                        <m:r>
                          <a:rPr lang="en-US" sz="2800" b="0" i="1" smtClean="0">
                            <a:latin typeface="Cambria Math" panose="02040503050406030204" pitchFamily="18" charset="0"/>
                          </a:rPr>
                          <m:t>𝑈𝐹𝐿</m:t>
                        </m:r>
                        <m:r>
                          <a:rPr lang="en-US" sz="2800" b="0" i="1" smtClean="0">
                            <a:latin typeface="Cambria Math" panose="02040503050406030204" pitchFamily="18" charset="0"/>
                          </a:rPr>
                          <m:t> </m:t>
                        </m:r>
                      </m:num>
                      <m:den>
                        <m:r>
                          <a:rPr lang="en-US" sz="2800" b="0" i="1" smtClean="0">
                            <a:latin typeface="Cambria Math" panose="02040503050406030204" pitchFamily="18" charset="0"/>
                          </a:rPr>
                          <m:t>1 −</m:t>
                        </m:r>
                        <m:r>
                          <a:rPr lang="en-US" sz="2800" b="0" i="1" smtClean="0">
                            <a:latin typeface="Cambria Math" panose="02040503050406030204" pitchFamily="18" charset="0"/>
                          </a:rPr>
                          <m:t>𝐶𝐿𝑂𝐶</m:t>
                        </m:r>
                      </m:den>
                    </m:f>
                  </m:oMath>
                </a14:m>
                <a:r>
                  <a:rPr lang="en-US" sz="2800" dirty="0"/>
                  <a:t>)(</a:t>
                </a:r>
                <a14:m>
                  <m:oMath xmlns:m="http://schemas.openxmlformats.org/officeDocument/2006/math">
                    <m:f>
                      <m:fPr>
                        <m:ctrlPr>
                          <a:rPr lang="en-US" sz="2800" i="1" smtClean="0">
                            <a:latin typeface="Cambria Math"/>
                          </a:rPr>
                        </m:ctrlPr>
                      </m:fPr>
                      <m:num>
                        <m:r>
                          <a:rPr lang="en-US" sz="2800" b="0" i="1" smtClean="0">
                            <a:latin typeface="Cambria Math" panose="02040503050406030204" pitchFamily="18" charset="0"/>
                          </a:rPr>
                          <m:t>𝑈𝐹𝐿𝑜</m:t>
                        </m:r>
                      </m:num>
                      <m:den>
                        <m:r>
                          <a:rPr lang="en-US" sz="2800" b="0" i="1" smtClean="0">
                            <a:latin typeface="Cambria Math" panose="02040503050406030204" pitchFamily="18" charset="0"/>
                          </a:rPr>
                          <m:t>𝑈𝐹𝐿</m:t>
                        </m:r>
                      </m:den>
                    </m:f>
                    <m:r>
                      <a:rPr lang="en-US" sz="2800" b="0" i="1" smtClean="0">
                        <a:latin typeface="Cambria Math" panose="02040503050406030204" pitchFamily="18" charset="0"/>
                      </a:rPr>
                      <m:t>)</m:t>
                    </m:r>
                  </m:oMath>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6164990" y="1958158"/>
                <a:ext cx="5033441" cy="707117"/>
              </a:xfrm>
              <a:prstGeom prst="rect">
                <a:avLst/>
              </a:prstGeom>
              <a:blipFill rotWithShape="1">
                <a:blip r:embed="rId4"/>
                <a:stretch>
                  <a:fillRect l="-2421" b="-9483"/>
                </a:stretch>
              </a:blipFill>
            </p:spPr>
            <p:txBody>
              <a:bodyPr/>
              <a:lstStyle/>
              <a:p>
                <a:r>
                  <a:rPr lang="en-US">
                    <a:noFill/>
                  </a:rPr>
                  <a:t> </a:t>
                </a:r>
              </a:p>
            </p:txBody>
          </p:sp>
        </mc:Fallback>
      </mc:AlternateContent>
      <p:sp>
        <p:nvSpPr>
          <p:cNvPr id="9" name="TextBox 8"/>
          <p:cNvSpPr txBox="1"/>
          <p:nvPr/>
        </p:nvSpPr>
        <p:spPr>
          <a:xfrm>
            <a:off x="6124890" y="2665275"/>
            <a:ext cx="4630994" cy="523220"/>
          </a:xfrm>
          <a:prstGeom prst="rect">
            <a:avLst/>
          </a:prstGeom>
          <a:noFill/>
        </p:spPr>
        <p:txBody>
          <a:bodyPr wrap="square" rtlCol="0">
            <a:spAutoFit/>
          </a:bodyPr>
          <a:lstStyle/>
          <a:p>
            <a:r>
              <a:rPr lang="en-US" sz="2800" dirty="0"/>
              <a:t>LOC = 10.6 mole % oxygen</a:t>
            </a:r>
          </a:p>
        </p:txBody>
      </p:sp>
      <p:sp>
        <p:nvSpPr>
          <p:cNvPr id="10" name="TextBox 9"/>
          <p:cNvSpPr txBox="1"/>
          <p:nvPr/>
        </p:nvSpPr>
        <p:spPr>
          <a:xfrm>
            <a:off x="6047798" y="3188495"/>
            <a:ext cx="5456903" cy="523220"/>
          </a:xfrm>
          <a:prstGeom prst="rect">
            <a:avLst/>
          </a:prstGeom>
          <a:noFill/>
        </p:spPr>
        <p:txBody>
          <a:bodyPr wrap="square" rtlCol="0">
            <a:spAutoFit/>
          </a:bodyPr>
          <a:lstStyle/>
          <a:p>
            <a:r>
              <a:rPr lang="en-US" sz="2800" dirty="0"/>
              <a:t>MIE = 0.2 </a:t>
            </a:r>
            <a:r>
              <a:rPr lang="en-US" sz="2800" dirty="0" err="1"/>
              <a:t>mJ</a:t>
            </a:r>
            <a:endParaRPr lang="en-US" sz="2800" dirty="0"/>
          </a:p>
        </p:txBody>
      </p:sp>
      <p:sp>
        <p:nvSpPr>
          <p:cNvPr id="11" name="TextBox 10"/>
          <p:cNvSpPr txBox="1"/>
          <p:nvPr/>
        </p:nvSpPr>
        <p:spPr>
          <a:xfrm>
            <a:off x="5978013" y="3775587"/>
            <a:ext cx="5397910" cy="1569660"/>
          </a:xfrm>
          <a:prstGeom prst="rect">
            <a:avLst/>
          </a:prstGeom>
          <a:noFill/>
        </p:spPr>
        <p:txBody>
          <a:bodyPr wrap="square" rtlCol="0">
            <a:spAutoFit/>
          </a:bodyPr>
          <a:lstStyle/>
          <a:p>
            <a:r>
              <a:rPr lang="en-US" sz="2400" dirty="0"/>
              <a:t>LFL – Lower Flammability Limit</a:t>
            </a:r>
          </a:p>
          <a:p>
            <a:r>
              <a:rPr lang="en-US" sz="2400" dirty="0"/>
              <a:t>UFL – Upper Flammability Limit</a:t>
            </a:r>
          </a:p>
          <a:p>
            <a:r>
              <a:rPr lang="en-US" sz="2400" dirty="0"/>
              <a:t>LOC – Limiting Oxygen Concentration</a:t>
            </a:r>
          </a:p>
          <a:p>
            <a:r>
              <a:rPr lang="en-US" sz="2400" dirty="0"/>
              <a:t>MIE – Minimum Ignition Energy</a:t>
            </a:r>
          </a:p>
        </p:txBody>
      </p:sp>
      <p:sp>
        <p:nvSpPr>
          <p:cNvPr id="14" name="TextBox 13"/>
          <p:cNvSpPr txBox="1"/>
          <p:nvPr/>
        </p:nvSpPr>
        <p:spPr>
          <a:xfrm>
            <a:off x="0" y="70338"/>
            <a:ext cx="12192000" cy="646331"/>
          </a:xfrm>
          <a:prstGeom prst="rect">
            <a:avLst/>
          </a:prstGeom>
          <a:noFill/>
        </p:spPr>
        <p:txBody>
          <a:bodyPr wrap="square" rtlCol="0">
            <a:spAutoFit/>
          </a:bodyPr>
          <a:lstStyle/>
          <a:p>
            <a:r>
              <a:rPr lang="en-US" sz="3600" dirty="0"/>
              <a:t>FCC Fire Safety Considerations</a:t>
            </a:r>
          </a:p>
        </p:txBody>
      </p:sp>
    </p:spTree>
    <p:extLst>
      <p:ext uri="{BB962C8B-B14F-4D97-AF65-F5344CB8AC3E}">
        <p14:creationId xmlns:p14="http://schemas.microsoft.com/office/powerpoint/2010/main" val="7489226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36911" y="1785026"/>
                <a:ext cx="4829695" cy="121969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Trebuchet MS" panose="020B0603020202020204"/>
                    <a:ea typeface="+mn-ea"/>
                    <a:cs typeface="+mn-cs"/>
                  </a:rPr>
                  <a:t>A = </a:t>
                </a:r>
                <a14:m>
                  <m:oMath xmlns:m="http://schemas.openxmlformats.org/officeDocument/2006/math">
                    <m:f>
                      <m:fPr>
                        <m:ctrlPr>
                          <a:rPr kumimoji="0" lang="en-US" sz="3600" b="0" i="1" u="none" strike="noStrike" kern="1200" cap="none" spc="0" normalizeH="0" baseline="0" noProof="0" smtClean="0">
                            <a:ln>
                              <a:noFill/>
                            </a:ln>
                            <a:solidFill>
                              <a:prstClr val="black"/>
                            </a:solidFill>
                            <a:effectLst/>
                            <a:uLnTx/>
                            <a:uFillTx/>
                            <a:latin typeface="Cambria Math"/>
                            <a:ea typeface="+mn-ea"/>
                            <a:cs typeface="+mn-cs"/>
                          </a:rPr>
                        </m:ctrlPr>
                      </m:fPr>
                      <m:num>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𝑄𝑚</m:t>
                        </m:r>
                      </m:num>
                      <m:den>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𝐶𝑜</m:t>
                        </m:r>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𝑋</m:t>
                        </m:r>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𝐾𝑏</m:t>
                        </m:r>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𝑃𝑣</m:t>
                        </m:r>
                      </m:den>
                    </m:f>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ad>
                      <m:radPr>
                        <m:degHide m:val="on"/>
                        <m:ctrlPr>
                          <a:rPr kumimoji="0" lang="en-US" sz="3600" b="0" i="1" u="none" strike="noStrike" kern="1200" cap="none" spc="0" normalizeH="0" baseline="0" noProof="0" smtClean="0">
                            <a:ln>
                              <a:noFill/>
                            </a:ln>
                            <a:solidFill>
                              <a:prstClr val="black"/>
                            </a:solidFill>
                            <a:effectLst/>
                            <a:uLnTx/>
                            <a:uFillTx/>
                            <a:latin typeface="Cambria Math"/>
                            <a:ea typeface="+mn-ea"/>
                            <a:cs typeface="+mn-cs"/>
                          </a:rPr>
                        </m:ctrlPr>
                      </m:radPr>
                      <m:deg/>
                      <m:e>
                        <m:f>
                          <m:fPr>
                            <m:ctrlPr>
                              <a:rPr kumimoji="0" lang="en-US" sz="3600" b="0" i="1" u="none" strike="noStrike" kern="1200" cap="none" spc="0" normalizeH="0" baseline="0" noProof="0" smtClean="0">
                                <a:ln>
                                  <a:noFill/>
                                </a:ln>
                                <a:solidFill>
                                  <a:prstClr val="black"/>
                                </a:solidFill>
                                <a:effectLst/>
                                <a:uLnTx/>
                                <a:uFillTx/>
                                <a:latin typeface="Cambria Math"/>
                                <a:ea typeface="+mn-ea"/>
                                <a:cs typeface="+mn-cs"/>
                              </a:rPr>
                            </m:ctrlPr>
                          </m:fPr>
                          <m:num>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m:t>
                            </m:r>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𝑧</m:t>
                            </m:r>
                          </m:num>
                          <m:den>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m:t>
                            </m:r>
                          </m:den>
                        </m:f>
                      </m:e>
                    </m:rad>
                  </m:oMath>
                </a14:m>
                <a:endPar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36911" y="1785026"/>
                <a:ext cx="4829695" cy="1219693"/>
              </a:xfrm>
              <a:prstGeom prst="rect">
                <a:avLst/>
              </a:prstGeom>
              <a:blipFill rotWithShape="1">
                <a:blip r:embed="rId2"/>
                <a:stretch>
                  <a:fillRect l="-39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5066606" y="1892562"/>
                <a:ext cx="5614870" cy="109241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rebuchet MS" panose="020B0603020202020204"/>
                    <a:ea typeface="+mn-ea"/>
                    <a:cs typeface="+mn-cs"/>
                  </a:rPr>
                  <a:t>X = 519.5* </a:t>
                </a:r>
                <a14:m>
                  <m:oMath xmlns:m="http://schemas.openxmlformats.org/officeDocument/2006/math">
                    <m:sSup>
                      <m:sSupPr>
                        <m:ctrlPr>
                          <a:rPr kumimoji="0" lang="en-US" sz="2800" b="0" i="1" u="none" strike="noStrike" kern="1200" cap="none" spc="0" normalizeH="0" baseline="0" noProof="0" smtClean="0">
                            <a:ln>
                              <a:noFill/>
                            </a:ln>
                            <a:solidFill>
                              <a:prstClr val="black"/>
                            </a:solidFill>
                            <a:effectLst/>
                            <a:uLnTx/>
                            <a:uFillTx/>
                            <a:latin typeface="Cambria Math"/>
                            <a:ea typeface="+mn-ea"/>
                            <a:cs typeface="+mn-cs"/>
                          </a:rPr>
                        </m:ctrlPr>
                      </m:sSupPr>
                      <m:e>
                        <m:rad>
                          <m:radPr>
                            <m:degHide m:val="on"/>
                            <m:ctrlPr>
                              <a:rPr kumimoji="0" lang="en-US" sz="2800" b="0" i="1" u="none" strike="noStrike" kern="1200" cap="none" spc="0" normalizeH="0" baseline="0" noProof="0" smtClean="0">
                                <a:ln>
                                  <a:noFill/>
                                </a:ln>
                                <a:solidFill>
                                  <a:prstClr val="black"/>
                                </a:solidFill>
                                <a:effectLst/>
                                <a:uLnTx/>
                                <a:uFillTx/>
                                <a:latin typeface="Cambria Math"/>
                                <a:ea typeface="+mn-ea"/>
                                <a:cs typeface="+mn-cs"/>
                              </a:rPr>
                            </m:ctrlPr>
                          </m:radPr>
                          <m:deg/>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US" sz="2800" b="0" i="1" u="none" strike="noStrike" kern="1200" cap="none" spc="0" normalizeH="0" baseline="0" noProof="0" smtClean="0">
                                    <a:ln>
                                      <a:noFill/>
                                    </a:ln>
                                    <a:solidFill>
                                      <a:prstClr val="black"/>
                                    </a:solidFill>
                                    <a:effectLst/>
                                    <a:uLnTx/>
                                    <a:uFillTx/>
                                    <a:latin typeface="Cambria Math"/>
                                    <a:ea typeface="+mn-ea"/>
                                    <a:cs typeface="+mn-cs"/>
                                  </a:rPr>
                                </m:ctrlPr>
                              </m:sSupPr>
                              <m:e>
                                <m:d>
                                  <m:dPr>
                                    <m:ctrlPr>
                                      <a:rPr kumimoji="0" lang="en-US" sz="2800" b="0" i="1" u="none" strike="noStrike" kern="1200" cap="none" spc="0" normalizeH="0" baseline="0" noProof="0" smtClean="0">
                                        <a:ln>
                                          <a:noFill/>
                                        </a:ln>
                                        <a:solidFill>
                                          <a:prstClr val="black"/>
                                        </a:solidFill>
                                        <a:effectLst/>
                                        <a:uLnTx/>
                                        <a:uFillTx/>
                                        <a:latin typeface="Cambria Math"/>
                                        <a:ea typeface="+mn-ea"/>
                                        <a:cs typeface="+mn-cs"/>
                                      </a:rPr>
                                    </m:ctrlPr>
                                  </m:dPr>
                                  <m:e>
                                    <m:f>
                                      <m:fPr>
                                        <m:ctrlPr>
                                          <a:rPr kumimoji="0" lang="en-US" sz="2800" b="0" i="1" u="none" strike="noStrike" kern="1200" cap="none" spc="0" normalizeH="0" baseline="0" noProof="0" smtClean="0">
                                            <a:ln>
                                              <a:noFill/>
                                            </a:ln>
                                            <a:solidFill>
                                              <a:prstClr val="black"/>
                                            </a:solidFill>
                                            <a:effectLst/>
                                            <a:uLnTx/>
                                            <a:uFillTx/>
                                            <a:latin typeface="Cambria Math"/>
                                            <a:ea typeface="+mn-ea"/>
                                            <a:cs typeface="+mn-cs"/>
                                          </a:rPr>
                                        </m:ctrlPr>
                                      </m:fPr>
                                      <m:num>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num>
                                      <m:den>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den>
                                    </m:f>
                                  </m:e>
                                </m:d>
                              </m:e>
                              <m:sup>
                                <m:d>
                                  <m:dPr>
                                    <m:ctrlPr>
                                      <a:rPr kumimoji="0" lang="en-US" sz="2800" b="0" i="1" u="none" strike="noStrike" kern="1200" cap="none" spc="0" normalizeH="0" baseline="0" noProof="0" smtClean="0">
                                        <a:ln>
                                          <a:noFill/>
                                        </a:ln>
                                        <a:solidFill>
                                          <a:prstClr val="black"/>
                                        </a:solidFill>
                                        <a:effectLst/>
                                        <a:uLnTx/>
                                        <a:uFillTx/>
                                        <a:latin typeface="Cambria Math"/>
                                        <a:ea typeface="+mn-ea"/>
                                        <a:cs typeface="+mn-cs"/>
                                      </a:rPr>
                                    </m:ctrlPr>
                                  </m:d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e>
                                </m:d>
                                <m:d>
                                  <m:dPr>
                                    <m:ctrlPr>
                                      <a:rPr kumimoji="0" lang="en-US" sz="2800" b="0" i="1" u="none" strike="noStrike" kern="1200" cap="none" spc="0" normalizeH="0" baseline="0" noProof="0" smtClean="0">
                                        <a:ln>
                                          <a:noFill/>
                                        </a:ln>
                                        <a:solidFill>
                                          <a:prstClr val="black"/>
                                        </a:solidFill>
                                        <a:effectLst/>
                                        <a:uLnTx/>
                                        <a:uFillTx/>
                                        <a:latin typeface="Cambria Math"/>
                                        <a:ea typeface="+mn-ea"/>
                                        <a:cs typeface="+mn-cs"/>
                                      </a:rPr>
                                    </m:ctrlPr>
                                  </m:d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e>
                                </m:d>
                              </m:sup>
                            </m:sSup>
                          </m:e>
                        </m:rad>
                      </m:e>
                      <m:sup/>
                    </m:sSup>
                  </m:oMath>
                </a14:m>
                <a:r>
                  <a:rPr kumimoji="0" lang="en-US" sz="2800" b="0" i="0" u="none" strike="noStrike" kern="1200" cap="none" spc="0" normalizeH="0" baseline="0" noProof="0" dirty="0">
                    <a:ln>
                      <a:noFill/>
                    </a:ln>
                    <a:solidFill>
                      <a:prstClr val="black"/>
                    </a:solidFill>
                    <a:effectLst/>
                    <a:uLnTx/>
                    <a:uFillTx/>
                    <a:latin typeface="Trebuchet MS" panose="020B0603020202020204"/>
                    <a:ea typeface="+mn-ea"/>
                    <a:cs typeface="+mn-cs"/>
                  </a:rPr>
                  <a:t> </a:t>
                </a: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5066606" y="1892562"/>
                <a:ext cx="5614870" cy="1092415"/>
              </a:xfrm>
              <a:prstGeom prst="rect">
                <a:avLst/>
              </a:prstGeom>
              <a:blipFill rotWithShape="1">
                <a:blip r:embed="rId3"/>
                <a:stretch>
                  <a:fillRect l="-2172" b="-556"/>
                </a:stretch>
              </a:blipFill>
            </p:spPr>
            <p:txBody>
              <a:bodyPr/>
              <a:lstStyle/>
              <a:p>
                <a:r>
                  <a:rPr lang="en-US">
                    <a:noFill/>
                  </a:rPr>
                  <a:t> </a:t>
                </a:r>
              </a:p>
            </p:txBody>
          </p:sp>
        </mc:Fallback>
      </mc:AlternateContent>
      <p:sp>
        <p:nvSpPr>
          <p:cNvPr id="9" name="TextBox 8"/>
          <p:cNvSpPr txBox="1"/>
          <p:nvPr/>
        </p:nvSpPr>
        <p:spPr>
          <a:xfrm flipH="1">
            <a:off x="515389" y="3282357"/>
            <a:ext cx="4680065" cy="258532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Reactor 					A = 37.3 in^2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Trebuchet MS" panose="020B0603020202020204"/>
                <a:ea typeface="+mn-ea"/>
                <a:cs typeface="+mn-cs"/>
              </a:rPr>
              <a:t>Qm</a:t>
            </a: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 =  52228 GPM			D = </a:t>
            </a:r>
            <a:r>
              <a:rPr lang="en-US" dirty="0">
                <a:solidFill>
                  <a:prstClr val="black"/>
                </a:solidFill>
                <a:latin typeface="Trebuchet MS" panose="020B0603020202020204"/>
              </a:rPr>
              <a:t>6.9</a:t>
            </a: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 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Co = 0.975</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Kb = 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Trebuchet MS" panose="020B0603020202020204"/>
                <a:ea typeface="+mn-ea"/>
                <a:cs typeface="+mn-cs"/>
              </a:rPr>
              <a:t>Pv</a:t>
            </a: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 = </a:t>
            </a:r>
            <a:r>
              <a:rPr lang="en-US" dirty="0">
                <a:solidFill>
                  <a:prstClr val="black"/>
                </a:solidFill>
                <a:latin typeface="Trebuchet MS" panose="020B0603020202020204"/>
              </a:rPr>
              <a:t>17.8</a:t>
            </a: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 psi</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X = 336.9</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T = 1409 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M = 68.26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y = 1.2  </a:t>
            </a:r>
          </a:p>
        </p:txBody>
      </p:sp>
      <p:sp>
        <p:nvSpPr>
          <p:cNvPr id="10" name="TextBox 9"/>
          <p:cNvSpPr txBox="1"/>
          <p:nvPr/>
        </p:nvSpPr>
        <p:spPr>
          <a:xfrm flipH="1">
            <a:off x="5066606" y="3265731"/>
            <a:ext cx="4527665" cy="286232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Regenerator 				A = 10.4 in^2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Trebuchet MS" panose="020B0603020202020204"/>
                <a:ea typeface="+mn-ea"/>
                <a:cs typeface="+mn-cs"/>
              </a:rPr>
              <a:t>Qm</a:t>
            </a: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 =  12176 GPM			D = </a:t>
            </a:r>
            <a:r>
              <a:rPr lang="en-US" dirty="0">
                <a:solidFill>
                  <a:prstClr val="black"/>
                </a:solidFill>
                <a:latin typeface="Trebuchet MS" panose="020B0603020202020204"/>
              </a:rPr>
              <a:t>3.6</a:t>
            </a: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 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Co = 0.975</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Kb = 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Trebuchet MS" panose="020B0603020202020204"/>
                <a:ea typeface="+mn-ea"/>
                <a:cs typeface="+mn-cs"/>
              </a:rPr>
              <a:t>Pv</a:t>
            </a: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 = </a:t>
            </a:r>
            <a:r>
              <a:rPr lang="en-US" dirty="0">
                <a:solidFill>
                  <a:prstClr val="black"/>
                </a:solidFill>
                <a:latin typeface="Trebuchet MS" panose="020B0603020202020204"/>
              </a:rPr>
              <a:t>23.4</a:t>
            </a: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 psi</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X = 355.7</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T = 1509 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M = 31.41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y = 1.4</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  </a:t>
            </a:r>
          </a:p>
        </p:txBody>
      </p:sp>
      <p:sp>
        <p:nvSpPr>
          <p:cNvPr id="7" name="TextBox 6"/>
          <p:cNvSpPr txBox="1"/>
          <p:nvPr/>
        </p:nvSpPr>
        <p:spPr>
          <a:xfrm>
            <a:off x="236911" y="0"/>
            <a:ext cx="12192000"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Trebuchet MS" panose="020B0603020202020204"/>
                <a:ea typeface="+mn-ea"/>
                <a:cs typeface="+mn-cs"/>
              </a:rPr>
              <a:t>Reactor and Regenerator Relief Valve Sizing</a:t>
            </a:r>
            <a:endPar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868377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70338"/>
            <a:ext cx="12192000" cy="646331"/>
          </a:xfrm>
          <a:prstGeom prst="rect">
            <a:avLst/>
          </a:prstGeom>
          <a:noFill/>
        </p:spPr>
        <p:txBody>
          <a:bodyPr wrap="square" rtlCol="0">
            <a:spAutoFit/>
          </a:bodyPr>
          <a:lstStyle/>
          <a:p>
            <a:r>
              <a:rPr lang="en-US" sz="3600" dirty="0"/>
              <a:t>Thermodynamics Justification</a:t>
            </a:r>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387" y="3931141"/>
            <a:ext cx="4839462" cy="2848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1058" y="805401"/>
            <a:ext cx="4924301" cy="2866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387" y="805401"/>
            <a:ext cx="4839462" cy="2906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691058" y="3897520"/>
            <a:ext cx="5591908" cy="3231654"/>
          </a:xfrm>
          <a:prstGeom prst="rect">
            <a:avLst/>
          </a:prstGeom>
          <a:noFill/>
        </p:spPr>
        <p:txBody>
          <a:bodyPr wrap="square" rtlCol="0">
            <a:spAutoFit/>
          </a:bodyPr>
          <a:lstStyle/>
          <a:p>
            <a:pPr marL="285750" indent="-285750">
              <a:buFont typeface="Arial" panose="020B0604020202020204" pitchFamily="34" charset="0"/>
              <a:buChar char="•"/>
            </a:pPr>
            <a:r>
              <a:rPr lang="en-US" dirty="0"/>
              <a:t>Applicable VLE data for binary, ternary, and above systems valid to the system proved difficult to find</a:t>
            </a:r>
          </a:p>
          <a:p>
            <a:pPr marL="285750" indent="-285750">
              <a:buFont typeface="Arial" panose="020B0604020202020204" pitchFamily="34" charset="0"/>
              <a:buChar char="•"/>
            </a:pPr>
            <a:r>
              <a:rPr lang="en-US" dirty="0"/>
              <a:t>Structurally and chemically similar compounds were used to model the binary interactions.  Propane (C</a:t>
            </a:r>
            <a:r>
              <a:rPr lang="en-US" baseline="-25000" dirty="0"/>
              <a:t>3</a:t>
            </a:r>
            <a:r>
              <a:rPr lang="en-US" dirty="0"/>
              <a:t>H</a:t>
            </a:r>
            <a:r>
              <a:rPr lang="en-US" baseline="-25000" dirty="0"/>
              <a:t>8</a:t>
            </a:r>
            <a:r>
              <a:rPr lang="en-US" dirty="0"/>
              <a:t>)  and Heptane(C</a:t>
            </a:r>
            <a:r>
              <a:rPr lang="en-US" baseline="-25000" dirty="0"/>
              <a:t>7</a:t>
            </a:r>
            <a:r>
              <a:rPr lang="en-US" dirty="0"/>
              <a:t>H</a:t>
            </a:r>
            <a:r>
              <a:rPr lang="en-US" baseline="-25000" dirty="0"/>
              <a:t>16</a:t>
            </a:r>
            <a:r>
              <a:rPr lang="en-US" dirty="0"/>
              <a:t>).</a:t>
            </a:r>
          </a:p>
          <a:p>
            <a:pPr marL="285750" indent="-285750">
              <a:buFont typeface="Arial" panose="020B0604020202020204" pitchFamily="34" charset="0"/>
              <a:buChar char="•"/>
            </a:pPr>
            <a:r>
              <a:rPr lang="en-US" dirty="0" err="1"/>
              <a:t>Peing</a:t>
            </a:r>
            <a:r>
              <a:rPr lang="en-US" dirty="0"/>
              <a:t> Robinson modeled the system the best.</a:t>
            </a:r>
          </a:p>
          <a:p>
            <a:r>
              <a:rPr lang="en-US" dirty="0"/>
              <a:t> </a:t>
            </a:r>
          </a:p>
          <a:p>
            <a:r>
              <a:rPr lang="en-US" sz="1050" dirty="0" err="1"/>
              <a:t>Refrences</a:t>
            </a:r>
            <a:endParaRPr lang="en-US" sz="1050" dirty="0"/>
          </a:p>
          <a:p>
            <a:r>
              <a:rPr lang="en-US" sz="1050" dirty="0"/>
              <a:t>1. </a:t>
            </a:r>
            <a:r>
              <a:rPr lang="en-US" sz="1050" dirty="0" err="1"/>
              <a:t>Seong</a:t>
            </a:r>
            <a:r>
              <a:rPr lang="en-US" sz="1050" dirty="0"/>
              <a:t>, G., Lim, J. S., J. Chem. Eng. Data, 2008, 53 (12), pp 2783–2786</a:t>
            </a:r>
          </a:p>
          <a:p>
            <a:r>
              <a:rPr lang="en-US" sz="1050" dirty="0"/>
              <a:t>2. Cummings, L.W.T, Stones, </a:t>
            </a:r>
            <a:r>
              <a:rPr lang="en-US" sz="1050" dirty="0" err="1"/>
              <a:t>F.W.,and</a:t>
            </a:r>
            <a:r>
              <a:rPr lang="en-US" sz="1050" dirty="0"/>
              <a:t> Volante, M. A., Ind. Eng. Chem., 25, 728 (1933)</a:t>
            </a:r>
          </a:p>
          <a:p>
            <a:r>
              <a:rPr lang="en-US" sz="1050" dirty="0"/>
              <a:t>3. </a:t>
            </a:r>
            <a:r>
              <a:rPr lang="en-US" sz="1050" dirty="0" err="1"/>
              <a:t>Kayukawa</a:t>
            </a:r>
            <a:r>
              <a:rPr lang="en-US" sz="1050" dirty="0"/>
              <a:t>, Y., </a:t>
            </a:r>
            <a:r>
              <a:rPr lang="en-US" sz="1050" dirty="0" err="1"/>
              <a:t>Fujii</a:t>
            </a:r>
            <a:r>
              <a:rPr lang="en-US" sz="1050" dirty="0"/>
              <a:t>, K., Higashi, Y., J. Chem. Eng. Data, 2005, 50 (2), pp 579-582</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681430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70338"/>
            <a:ext cx="12192000" cy="646331"/>
          </a:xfrm>
          <a:prstGeom prst="rect">
            <a:avLst/>
          </a:prstGeom>
          <a:noFill/>
        </p:spPr>
        <p:txBody>
          <a:bodyPr wrap="square" rtlCol="0">
            <a:spAutoFit/>
          </a:bodyPr>
          <a:lstStyle/>
          <a:p>
            <a:r>
              <a:rPr lang="en-US" sz="3600" dirty="0"/>
              <a:t>Number of Components Justification</a:t>
            </a:r>
          </a:p>
        </p:txBody>
      </p:sp>
      <p:pic>
        <p:nvPicPr>
          <p:cNvPr id="5" name="Picture 4"/>
          <p:cNvPicPr>
            <a:picLocks noChangeAspect="1"/>
          </p:cNvPicPr>
          <p:nvPr/>
        </p:nvPicPr>
        <p:blipFill>
          <a:blip r:embed="rId2"/>
          <a:stretch>
            <a:fillRect/>
          </a:stretch>
        </p:blipFill>
        <p:spPr>
          <a:xfrm>
            <a:off x="8159262" y="716670"/>
            <a:ext cx="4032738" cy="2784838"/>
          </a:xfrm>
          <a:prstGeom prst="rect">
            <a:avLst/>
          </a:prstGeom>
        </p:spPr>
      </p:pic>
      <p:pic>
        <p:nvPicPr>
          <p:cNvPr id="8" name="Picture 7"/>
          <p:cNvPicPr>
            <a:picLocks noChangeAspect="1"/>
          </p:cNvPicPr>
          <p:nvPr/>
        </p:nvPicPr>
        <p:blipFill>
          <a:blip r:embed="rId3"/>
          <a:stretch>
            <a:fillRect/>
          </a:stretch>
        </p:blipFill>
        <p:spPr>
          <a:xfrm>
            <a:off x="8159262" y="3501508"/>
            <a:ext cx="4030287" cy="3003970"/>
          </a:xfrm>
          <a:prstGeom prst="rect">
            <a:avLst/>
          </a:prstGeom>
        </p:spPr>
      </p:pic>
      <p:pic>
        <p:nvPicPr>
          <p:cNvPr id="9" name="Picture 8"/>
          <p:cNvPicPr>
            <a:picLocks noChangeAspect="1"/>
          </p:cNvPicPr>
          <p:nvPr/>
        </p:nvPicPr>
        <p:blipFill>
          <a:blip r:embed="rId4"/>
          <a:stretch>
            <a:fillRect/>
          </a:stretch>
        </p:blipFill>
        <p:spPr>
          <a:xfrm>
            <a:off x="0" y="763867"/>
            <a:ext cx="4055053" cy="2923856"/>
          </a:xfrm>
          <a:prstGeom prst="rect">
            <a:avLst/>
          </a:prstGeom>
        </p:spPr>
      </p:pic>
      <p:pic>
        <p:nvPicPr>
          <p:cNvPr id="10" name="Picture 9"/>
          <p:cNvPicPr>
            <a:picLocks noChangeAspect="1"/>
          </p:cNvPicPr>
          <p:nvPr/>
        </p:nvPicPr>
        <p:blipFill>
          <a:blip r:embed="rId5"/>
          <a:stretch>
            <a:fillRect/>
          </a:stretch>
        </p:blipFill>
        <p:spPr>
          <a:xfrm>
            <a:off x="0" y="3687723"/>
            <a:ext cx="4055053" cy="2724800"/>
          </a:xfrm>
          <a:prstGeom prst="rect">
            <a:avLst/>
          </a:prstGeom>
        </p:spPr>
      </p:pic>
      <p:graphicFrame>
        <p:nvGraphicFramePr>
          <p:cNvPr id="12" name="Table 11"/>
          <p:cNvGraphicFramePr>
            <a:graphicFrameLocks noGrp="1"/>
          </p:cNvGraphicFramePr>
          <p:nvPr>
            <p:extLst>
              <p:ext uri="{D42A27DB-BD31-4B8C-83A1-F6EECF244321}">
                <p14:modId xmlns:p14="http://schemas.microsoft.com/office/powerpoint/2010/main" val="4040949252"/>
              </p:ext>
            </p:extLst>
          </p:nvPr>
        </p:nvGraphicFramePr>
        <p:xfrm>
          <a:off x="4079524" y="1334323"/>
          <a:ext cx="4055267" cy="1547403"/>
        </p:xfrm>
        <a:graphic>
          <a:graphicData uri="http://schemas.openxmlformats.org/drawingml/2006/table">
            <a:tbl>
              <a:tblPr/>
              <a:tblGrid>
                <a:gridCol w="2509065">
                  <a:extLst>
                    <a:ext uri="{9D8B030D-6E8A-4147-A177-3AD203B41FA5}">
                      <a16:colId xmlns:a16="http://schemas.microsoft.com/office/drawing/2014/main" xmlns="" val="20000"/>
                    </a:ext>
                  </a:extLst>
                </a:gridCol>
                <a:gridCol w="1546202">
                  <a:extLst>
                    <a:ext uri="{9D8B030D-6E8A-4147-A177-3AD203B41FA5}">
                      <a16:colId xmlns:a16="http://schemas.microsoft.com/office/drawing/2014/main" xmlns="" val="20001"/>
                    </a:ext>
                  </a:extLst>
                </a:gridCol>
              </a:tblGrid>
              <a:tr h="281633">
                <a:tc>
                  <a:txBody>
                    <a:bodyPr/>
                    <a:lstStyle/>
                    <a:p>
                      <a:pPr algn="ctr" fontAlgn="b"/>
                      <a:r>
                        <a:rPr lang="en-US" sz="1400" b="0" i="0" u="none" strike="noStrike" dirty="0">
                          <a:effectLst/>
                          <a:latin typeface="Arial"/>
                        </a:rPr>
                        <a:t>Lump Equivalent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effectLst/>
                          <a:latin typeface="Arial"/>
                        </a:rPr>
                        <a:t># of Components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253154">
                <a:tc>
                  <a:txBody>
                    <a:bodyPr/>
                    <a:lstStyle/>
                    <a:p>
                      <a:pPr algn="ctr" fontAlgn="b"/>
                      <a:r>
                        <a:rPr lang="en-US" sz="1100" b="0" i="0" u="none" strike="noStrike" dirty="0">
                          <a:effectLst/>
                          <a:latin typeface="Arial"/>
                        </a:rPr>
                        <a:t>Heavy Cycle Oil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effectLst/>
                          <a:latin typeface="Arial"/>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253154">
                <a:tc>
                  <a:txBody>
                    <a:bodyPr/>
                    <a:lstStyle/>
                    <a:p>
                      <a:pPr algn="ctr" fontAlgn="b"/>
                      <a:r>
                        <a:rPr lang="en-US" sz="1100" b="0" i="0" u="none" strike="noStrike" dirty="0">
                          <a:effectLst/>
                          <a:latin typeface="Arial"/>
                        </a:rPr>
                        <a:t>Light Cycle Oil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effectLst/>
                          <a:latin typeface="Arial"/>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253154">
                <a:tc>
                  <a:txBody>
                    <a:bodyPr/>
                    <a:lstStyle/>
                    <a:p>
                      <a:pPr algn="ctr" fontAlgn="b"/>
                      <a:r>
                        <a:rPr lang="en-US" sz="1100" b="0" i="0" u="none" strike="noStrike">
                          <a:effectLst/>
                          <a:latin typeface="Arial"/>
                        </a:rPr>
                        <a:t>Gasoline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effectLst/>
                          <a:latin typeface="Arial"/>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253154">
                <a:tc>
                  <a:txBody>
                    <a:bodyPr/>
                    <a:lstStyle/>
                    <a:p>
                      <a:pPr algn="ctr" fontAlgn="b"/>
                      <a:r>
                        <a:rPr lang="en-US" sz="1100" b="0" i="0" u="none" strike="noStrike">
                          <a:effectLst/>
                          <a:latin typeface="Arial"/>
                        </a:rPr>
                        <a:t>Light Petroleum Gas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effectLst/>
                          <a:latin typeface="Arial"/>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253154">
                <a:tc>
                  <a:txBody>
                    <a:bodyPr/>
                    <a:lstStyle/>
                    <a:p>
                      <a:pPr algn="ctr" fontAlgn="b"/>
                      <a:r>
                        <a:rPr lang="en-US" sz="1100" b="0" i="0" u="none" strike="noStrike" dirty="0">
                          <a:effectLst/>
                          <a:latin typeface="Arial"/>
                        </a:rPr>
                        <a:t>Dry Gas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effectLst/>
                          <a:latin typeface="Arial"/>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bl>
          </a:graphicData>
        </a:graphic>
      </p:graphicFrame>
      <p:pic>
        <p:nvPicPr>
          <p:cNvPr id="13" name="Picture 12"/>
          <p:cNvPicPr>
            <a:picLocks noChangeAspect="1"/>
          </p:cNvPicPr>
          <p:nvPr/>
        </p:nvPicPr>
        <p:blipFill>
          <a:blip r:embed="rId6"/>
          <a:stretch>
            <a:fillRect/>
          </a:stretch>
        </p:blipFill>
        <p:spPr>
          <a:xfrm>
            <a:off x="4891087" y="2993414"/>
            <a:ext cx="2409825" cy="2981325"/>
          </a:xfrm>
          <a:prstGeom prst="rect">
            <a:avLst/>
          </a:prstGeom>
        </p:spPr>
      </p:pic>
    </p:spTree>
    <p:extLst>
      <p:ext uri="{BB962C8B-B14F-4D97-AF65-F5344CB8AC3E}">
        <p14:creationId xmlns:p14="http://schemas.microsoft.com/office/powerpoint/2010/main" val="625004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67430" y="1101183"/>
            <a:ext cx="3505203" cy="11515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0" y="70338"/>
            <a:ext cx="12192000" cy="646331"/>
          </a:xfrm>
          <a:prstGeom prst="rect">
            <a:avLst/>
          </a:prstGeom>
          <a:noFill/>
        </p:spPr>
        <p:txBody>
          <a:bodyPr wrap="square" rtlCol="0">
            <a:spAutoFit/>
          </a:bodyPr>
          <a:lstStyle/>
          <a:p>
            <a:r>
              <a:rPr lang="en-US" sz="3600" dirty="0"/>
              <a:t>Feed Justification</a:t>
            </a:r>
          </a:p>
        </p:txBody>
      </p:sp>
      <p:sp>
        <p:nvSpPr>
          <p:cNvPr id="7" name="TextBox 6"/>
          <p:cNvSpPr txBox="1"/>
          <p:nvPr/>
        </p:nvSpPr>
        <p:spPr>
          <a:xfrm>
            <a:off x="8144606" y="2282445"/>
            <a:ext cx="4047394" cy="2862322"/>
          </a:xfrm>
          <a:prstGeom prst="rect">
            <a:avLst/>
          </a:prstGeom>
          <a:noFill/>
        </p:spPr>
        <p:txBody>
          <a:bodyPr wrap="square" rtlCol="0">
            <a:spAutoFit/>
          </a:bodyPr>
          <a:lstStyle/>
          <a:p>
            <a:r>
              <a:rPr lang="en-US" dirty="0"/>
              <a:t>The feed to the reactor consists of: </a:t>
            </a:r>
          </a:p>
          <a:p>
            <a:r>
              <a:rPr lang="en-US" dirty="0"/>
              <a:t>12.5% </a:t>
            </a:r>
            <a:r>
              <a:rPr lang="en-US" dirty="0" err="1"/>
              <a:t>nonacosane</a:t>
            </a:r>
            <a:endParaRPr lang="en-US" dirty="0"/>
          </a:p>
          <a:p>
            <a:r>
              <a:rPr lang="en-US" dirty="0"/>
              <a:t>12.5% </a:t>
            </a:r>
            <a:r>
              <a:rPr lang="en-US" dirty="0" err="1"/>
              <a:t>hexacosane</a:t>
            </a:r>
            <a:endParaRPr lang="en-US" dirty="0"/>
          </a:p>
          <a:p>
            <a:r>
              <a:rPr lang="en-US" dirty="0"/>
              <a:t>12.5% </a:t>
            </a:r>
            <a:r>
              <a:rPr lang="en-US" dirty="0" err="1"/>
              <a:t>uneicosane</a:t>
            </a:r>
            <a:endParaRPr lang="en-US" dirty="0"/>
          </a:p>
          <a:p>
            <a:r>
              <a:rPr lang="en-US" dirty="0"/>
              <a:t>11% N-</a:t>
            </a:r>
            <a:r>
              <a:rPr lang="en-US" dirty="0" err="1"/>
              <a:t>Pentadecylcyclbenzene</a:t>
            </a:r>
            <a:endParaRPr lang="en-US" dirty="0"/>
          </a:p>
          <a:p>
            <a:r>
              <a:rPr lang="en-US" dirty="0"/>
              <a:t>7.75% n-</a:t>
            </a:r>
            <a:r>
              <a:rPr lang="en-US" dirty="0" err="1"/>
              <a:t>pentadecylbenzene</a:t>
            </a:r>
            <a:endParaRPr lang="en-US" dirty="0"/>
          </a:p>
          <a:p>
            <a:r>
              <a:rPr lang="en-US" dirty="0"/>
              <a:t>12.5% octadecane</a:t>
            </a:r>
          </a:p>
          <a:p>
            <a:r>
              <a:rPr lang="en-US" dirty="0"/>
              <a:t>11% N-</a:t>
            </a:r>
            <a:r>
              <a:rPr lang="en-US" dirty="0" err="1"/>
              <a:t>dodecylcyclopentane</a:t>
            </a:r>
            <a:endParaRPr lang="en-US" dirty="0"/>
          </a:p>
          <a:p>
            <a:r>
              <a:rPr lang="en-US" dirty="0"/>
              <a:t>12.5% cetane</a:t>
            </a:r>
          </a:p>
          <a:p>
            <a:r>
              <a:rPr lang="en-US" dirty="0"/>
              <a:t>7.75% phenylbenzene </a:t>
            </a:r>
          </a:p>
        </p:txBody>
      </p:sp>
      <p:graphicFrame>
        <p:nvGraphicFramePr>
          <p:cNvPr id="8" name="Table 7"/>
          <p:cNvGraphicFramePr>
            <a:graphicFrameLocks noGrp="1"/>
          </p:cNvGraphicFramePr>
          <p:nvPr>
            <p:extLst>
              <p:ext uri="{D42A27DB-BD31-4B8C-83A1-F6EECF244321}">
                <p14:modId xmlns:p14="http://schemas.microsoft.com/office/powerpoint/2010/main" val="2331846623"/>
              </p:ext>
            </p:extLst>
          </p:nvPr>
        </p:nvGraphicFramePr>
        <p:xfrm>
          <a:off x="267430" y="1090202"/>
          <a:ext cx="3505203" cy="1181262"/>
        </p:xfrm>
        <a:graphic>
          <a:graphicData uri="http://schemas.openxmlformats.org/drawingml/2006/table">
            <a:tbl>
              <a:tblPr firstRow="1" firstCol="1" bandRow="1"/>
              <a:tblGrid>
                <a:gridCol w="1778161">
                  <a:extLst>
                    <a:ext uri="{9D8B030D-6E8A-4147-A177-3AD203B41FA5}">
                      <a16:colId xmlns:a16="http://schemas.microsoft.com/office/drawing/2014/main" xmlns="" val="1369147586"/>
                    </a:ext>
                  </a:extLst>
                </a:gridCol>
                <a:gridCol w="1727042">
                  <a:extLst>
                    <a:ext uri="{9D8B030D-6E8A-4147-A177-3AD203B41FA5}">
                      <a16:colId xmlns:a16="http://schemas.microsoft.com/office/drawing/2014/main" xmlns="" val="1851039647"/>
                    </a:ext>
                  </a:extLst>
                </a:gridCol>
              </a:tblGrid>
              <a:tr h="246471">
                <a:tc>
                  <a:txBody>
                    <a:bodyPr/>
                    <a:lstStyle/>
                    <a:p>
                      <a:endParaRPr lang="en-US" sz="1600" dirty="0">
                        <a:effectLst/>
                        <a:latin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dirty="0">
                          <a:solidFill>
                            <a:srgbClr val="000000"/>
                          </a:solidFill>
                          <a:effectLst/>
                          <a:latin typeface="Calibri" panose="020F0502020204030204" pitchFamily="34" charset="0"/>
                          <a:ea typeface="Times New Roman" panose="02020603050405020304" pitchFamily="18" charset="0"/>
                        </a:rPr>
                        <a:t>Feed Stock</a:t>
                      </a:r>
                      <a:endParaRPr lang="en-US" sz="16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76873517"/>
                  </a:ext>
                </a:extLst>
              </a:tr>
              <a:tr h="230317">
                <a:tc>
                  <a:txBody>
                    <a:bodyPr/>
                    <a:lstStyle/>
                    <a:p>
                      <a:endParaRPr lang="en-US" sz="1600" dirty="0">
                        <a:effectLst/>
                        <a:latin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dirty="0">
                          <a:solidFill>
                            <a:srgbClr val="000000"/>
                          </a:solidFill>
                          <a:effectLst/>
                          <a:latin typeface="Calibri" panose="020F0502020204030204" pitchFamily="34" charset="0"/>
                          <a:ea typeface="Times New Roman" panose="02020603050405020304" pitchFamily="18" charset="0"/>
                        </a:rPr>
                        <a:t>% (</a:t>
                      </a:r>
                      <a:r>
                        <a:rPr lang="en-US" sz="1400" dirty="0" err="1">
                          <a:solidFill>
                            <a:srgbClr val="000000"/>
                          </a:solidFill>
                          <a:effectLst/>
                          <a:latin typeface="Calibri" panose="020F0502020204030204" pitchFamily="34" charset="0"/>
                          <a:ea typeface="Times New Roman" panose="02020603050405020304" pitchFamily="18" charset="0"/>
                        </a:rPr>
                        <a:t>wt</a:t>
                      </a:r>
                      <a:r>
                        <a:rPr lang="en-US" sz="1400" dirty="0">
                          <a:solidFill>
                            <a:srgbClr val="000000"/>
                          </a:solidFill>
                          <a:effectLst/>
                          <a:latin typeface="Calibri" panose="020F0502020204030204" pitchFamily="34" charset="0"/>
                          <a:ea typeface="Times New Roman" panose="02020603050405020304" pitchFamily="18" charset="0"/>
                        </a:rPr>
                        <a:t>)</a:t>
                      </a:r>
                      <a:endParaRPr lang="en-US" sz="16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911832047"/>
                  </a:ext>
                </a:extLst>
              </a:tr>
              <a:tr h="230317">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Times New Roman" panose="02020603050405020304" pitchFamily="18" charset="0"/>
                        </a:rPr>
                        <a:t>Parffins</a:t>
                      </a:r>
                      <a:endParaRPr lang="en-US" sz="16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Times New Roman" panose="02020603050405020304" pitchFamily="18" charset="0"/>
                        </a:rPr>
                        <a:t>62.53</a:t>
                      </a:r>
                      <a:endParaRPr lang="en-US" sz="16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202253918"/>
                  </a:ext>
                </a:extLst>
              </a:tr>
              <a:tr h="230317">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Times New Roman" panose="02020603050405020304" pitchFamily="18" charset="0"/>
                        </a:rPr>
                        <a:t>Aromatics</a:t>
                      </a:r>
                      <a:endParaRPr lang="en-US" sz="16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Calibri" panose="020F0502020204030204" pitchFamily="34" charset="0"/>
                          <a:ea typeface="Times New Roman" panose="02020603050405020304" pitchFamily="18" charset="0"/>
                        </a:rPr>
                        <a:t>15.45</a:t>
                      </a:r>
                      <a:endParaRPr lang="en-US" sz="16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507886288"/>
                  </a:ext>
                </a:extLst>
              </a:tr>
              <a:tr h="230317">
                <a:tc>
                  <a:txBody>
                    <a:bodyPr/>
                    <a:lstStyle/>
                    <a:p>
                      <a:pPr marL="0" marR="0" algn="ctr">
                        <a:spcBef>
                          <a:spcPts val="0"/>
                        </a:spcBef>
                        <a:spcAft>
                          <a:spcPts val="0"/>
                        </a:spcAft>
                      </a:pPr>
                      <a:r>
                        <a:rPr lang="en-US" sz="1400" dirty="0" err="1">
                          <a:solidFill>
                            <a:srgbClr val="000000"/>
                          </a:solidFill>
                          <a:effectLst/>
                          <a:latin typeface="Calibri" panose="020F0502020204030204" pitchFamily="34" charset="0"/>
                          <a:ea typeface="Times New Roman" panose="02020603050405020304" pitchFamily="18" charset="0"/>
                        </a:rPr>
                        <a:t>Naphthalenes</a:t>
                      </a:r>
                      <a:endParaRPr lang="en-US" sz="16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dirty="0">
                          <a:solidFill>
                            <a:srgbClr val="000000"/>
                          </a:solidFill>
                          <a:effectLst/>
                          <a:latin typeface="Calibri" panose="020F0502020204030204" pitchFamily="34" charset="0"/>
                          <a:ea typeface="Times New Roman" panose="02020603050405020304" pitchFamily="18" charset="0"/>
                        </a:rPr>
                        <a:t>22.02</a:t>
                      </a:r>
                      <a:endParaRPr lang="en-US" sz="16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912495095"/>
                  </a:ext>
                </a:extLst>
              </a:tr>
            </a:tbl>
          </a:graphicData>
        </a:graphic>
      </p:graphicFrame>
      <p:sp>
        <p:nvSpPr>
          <p:cNvPr id="2" name="TextBox 1"/>
          <p:cNvSpPr txBox="1"/>
          <p:nvPr/>
        </p:nvSpPr>
        <p:spPr>
          <a:xfrm>
            <a:off x="0" y="6409983"/>
            <a:ext cx="12192000" cy="461665"/>
          </a:xfrm>
          <a:prstGeom prst="rect">
            <a:avLst/>
          </a:prstGeom>
          <a:noFill/>
        </p:spPr>
        <p:txBody>
          <a:bodyPr wrap="square" rtlCol="0">
            <a:spAutoFit/>
          </a:bodyPr>
          <a:lstStyle/>
          <a:p>
            <a:pPr lvl="0"/>
            <a:r>
              <a:rPr lang="en-US" sz="1200" dirty="0" err="1"/>
              <a:t>Sertić-Bionda</a:t>
            </a:r>
            <a:r>
              <a:rPr lang="en-US" sz="1200" dirty="0"/>
              <a:t>, </a:t>
            </a:r>
            <a:r>
              <a:rPr lang="en-US" sz="1200" dirty="0" err="1"/>
              <a:t>Katica</a:t>
            </a:r>
            <a:r>
              <a:rPr lang="en-US" sz="1200" dirty="0"/>
              <a:t>, Zoran </a:t>
            </a:r>
            <a:r>
              <a:rPr lang="en-US" sz="1200" dirty="0" err="1"/>
              <a:t>Gomzi</a:t>
            </a:r>
            <a:r>
              <a:rPr lang="en-US" sz="1200" dirty="0"/>
              <a:t>, and Marko </a:t>
            </a:r>
            <a:r>
              <a:rPr lang="en-US" sz="1200" dirty="0" err="1"/>
              <a:t>Mužic</a:t>
            </a:r>
            <a:r>
              <a:rPr lang="en-US" sz="1200" dirty="0"/>
              <a:t>. "Modeling Of Gas Oil Catalytic Cracking In A Fixed Bed Reactor Using A Five-Lump Kinetic Model." Chemical Engineering Communications 197.3 (2010): 275-288. Academic Search Complete. Web. 12 Dec. 2016.</a:t>
            </a:r>
          </a:p>
        </p:txBody>
      </p:sp>
      <p:graphicFrame>
        <p:nvGraphicFramePr>
          <p:cNvPr id="4" name="Table 3"/>
          <p:cNvGraphicFramePr>
            <a:graphicFrameLocks noGrp="1"/>
          </p:cNvGraphicFramePr>
          <p:nvPr>
            <p:extLst>
              <p:ext uri="{D42A27DB-BD31-4B8C-83A1-F6EECF244321}">
                <p14:modId xmlns:p14="http://schemas.microsoft.com/office/powerpoint/2010/main" val="2211980216"/>
              </p:ext>
            </p:extLst>
          </p:nvPr>
        </p:nvGraphicFramePr>
        <p:xfrm>
          <a:off x="267430" y="2385504"/>
          <a:ext cx="7745752" cy="3919064"/>
        </p:xfrm>
        <a:graphic>
          <a:graphicData uri="http://schemas.openxmlformats.org/drawingml/2006/table">
            <a:tbl>
              <a:tblPr/>
              <a:tblGrid>
                <a:gridCol w="2014166">
                  <a:extLst>
                    <a:ext uri="{9D8B030D-6E8A-4147-A177-3AD203B41FA5}">
                      <a16:colId xmlns:a16="http://schemas.microsoft.com/office/drawing/2014/main" xmlns="" val="20000"/>
                    </a:ext>
                  </a:extLst>
                </a:gridCol>
                <a:gridCol w="1149021">
                  <a:extLst>
                    <a:ext uri="{9D8B030D-6E8A-4147-A177-3AD203B41FA5}">
                      <a16:colId xmlns:a16="http://schemas.microsoft.com/office/drawing/2014/main" xmlns="" val="20001"/>
                    </a:ext>
                  </a:extLst>
                </a:gridCol>
                <a:gridCol w="1500486">
                  <a:extLst>
                    <a:ext uri="{9D8B030D-6E8A-4147-A177-3AD203B41FA5}">
                      <a16:colId xmlns:a16="http://schemas.microsoft.com/office/drawing/2014/main" xmlns="" val="20002"/>
                    </a:ext>
                  </a:extLst>
                </a:gridCol>
                <a:gridCol w="757001">
                  <a:extLst>
                    <a:ext uri="{9D8B030D-6E8A-4147-A177-3AD203B41FA5}">
                      <a16:colId xmlns:a16="http://schemas.microsoft.com/office/drawing/2014/main" xmlns="" val="20003"/>
                    </a:ext>
                  </a:extLst>
                </a:gridCol>
                <a:gridCol w="662377">
                  <a:extLst>
                    <a:ext uri="{9D8B030D-6E8A-4147-A177-3AD203B41FA5}">
                      <a16:colId xmlns:a16="http://schemas.microsoft.com/office/drawing/2014/main" xmlns="" val="20004"/>
                    </a:ext>
                  </a:extLst>
                </a:gridCol>
                <a:gridCol w="1662701">
                  <a:extLst>
                    <a:ext uri="{9D8B030D-6E8A-4147-A177-3AD203B41FA5}">
                      <a16:colId xmlns:a16="http://schemas.microsoft.com/office/drawing/2014/main" xmlns="" val="20005"/>
                    </a:ext>
                  </a:extLst>
                </a:gridCol>
              </a:tblGrid>
              <a:tr h="548924">
                <a:tc>
                  <a:txBody>
                    <a:bodyPr/>
                    <a:lstStyle/>
                    <a:p>
                      <a:pPr algn="l" rtl="0" fontAlgn="ctr"/>
                      <a:r>
                        <a:rPr lang="en-US" sz="1200" b="0" i="0" u="none" strike="noStrike" dirty="0">
                          <a:solidFill>
                            <a:srgbClr val="000000"/>
                          </a:solidFill>
                          <a:effectLst/>
                          <a:latin typeface="Times New Roman"/>
                        </a:rPr>
                        <a:t>Component Name</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l" rtl="0" fontAlgn="ctr"/>
                      <a:r>
                        <a:rPr lang="en-US" sz="1200" b="0" i="0" u="none" strike="noStrike">
                          <a:solidFill>
                            <a:srgbClr val="000000"/>
                          </a:solidFill>
                          <a:effectLst/>
                          <a:latin typeface="Times New Roman"/>
                        </a:rPr>
                        <a:t>CAS Number</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l" rtl="0" fontAlgn="ctr"/>
                      <a:r>
                        <a:rPr lang="en-US" sz="1200" b="0" i="0" u="none" strike="noStrike">
                          <a:solidFill>
                            <a:srgbClr val="000000"/>
                          </a:solidFill>
                          <a:effectLst/>
                          <a:latin typeface="Times New Roman"/>
                        </a:rPr>
                        <a:t>Chemical Formula</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l" rtl="0" fontAlgn="ctr"/>
                      <a:r>
                        <a:rPr lang="en-US" sz="1200" b="0" i="0" u="none" strike="noStrike">
                          <a:solidFill>
                            <a:srgbClr val="000000"/>
                          </a:solidFill>
                          <a:effectLst/>
                          <a:latin typeface="Times New Roman"/>
                        </a:rPr>
                        <a:t>Molecular Weight</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l" rtl="0" fontAlgn="ctr"/>
                      <a:r>
                        <a:rPr lang="en-US" sz="1200" b="0" i="0" u="none" strike="noStrike" dirty="0">
                          <a:solidFill>
                            <a:srgbClr val="000000"/>
                          </a:solidFill>
                          <a:effectLst/>
                          <a:latin typeface="Times New Roman"/>
                        </a:rPr>
                        <a:t>Boiling Pt (F)</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l" rtl="0" fontAlgn="ctr"/>
                      <a:r>
                        <a:rPr lang="en-US" sz="1200" b="0" i="0" u="none" strike="noStrike" dirty="0">
                          <a:solidFill>
                            <a:srgbClr val="000000"/>
                          </a:solidFill>
                          <a:effectLst/>
                          <a:latin typeface="Times New Roman"/>
                        </a:rPr>
                        <a:t>Lump Equivalent</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10000"/>
                  </a:ext>
                </a:extLst>
              </a:tr>
              <a:tr h="280845">
                <a:tc>
                  <a:txBody>
                    <a:bodyPr/>
                    <a:lstStyle/>
                    <a:p>
                      <a:pPr algn="l" rtl="0" fontAlgn="ctr"/>
                      <a:r>
                        <a:rPr lang="en-US" sz="1200" b="0" i="0" u="none" strike="noStrike">
                          <a:solidFill>
                            <a:srgbClr val="000000"/>
                          </a:solidFill>
                          <a:effectLst/>
                          <a:latin typeface="Times New Roman"/>
                        </a:rPr>
                        <a:t>Nonacosane</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l" rtl="0" fontAlgn="ctr"/>
                      <a:r>
                        <a:rPr lang="en-US" sz="1200" b="0" i="0" u="none" strike="noStrike">
                          <a:solidFill>
                            <a:srgbClr val="000000"/>
                          </a:solidFill>
                          <a:effectLst/>
                          <a:latin typeface="Times New Roman"/>
                        </a:rPr>
                        <a:t>630-03-5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l" rtl="0" fontAlgn="ctr"/>
                      <a:r>
                        <a:rPr lang="en-US" sz="1200" b="0" i="0" u="none" strike="noStrike">
                          <a:solidFill>
                            <a:srgbClr val="000000"/>
                          </a:solidFill>
                          <a:effectLst/>
                          <a:latin typeface="Times New Roman"/>
                        </a:rPr>
                        <a:t>C29H60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l" rtl="0" fontAlgn="ctr"/>
                      <a:r>
                        <a:rPr lang="en-US" sz="1200" b="0" i="0" u="none" strike="noStrike">
                          <a:solidFill>
                            <a:srgbClr val="000000"/>
                          </a:solidFill>
                          <a:effectLst/>
                          <a:latin typeface="Times New Roman"/>
                        </a:rPr>
                        <a:t>408.8</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l" rtl="0" fontAlgn="ctr"/>
                      <a:r>
                        <a:rPr lang="en-US" sz="1200" b="0" i="0" u="none" strike="noStrike">
                          <a:solidFill>
                            <a:srgbClr val="000000"/>
                          </a:solidFill>
                          <a:effectLst/>
                          <a:latin typeface="Times New Roman"/>
                        </a:rPr>
                        <a:t>825.5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l" rtl="0" fontAlgn="ctr"/>
                      <a:r>
                        <a:rPr lang="en-US" sz="1200" b="0" i="0" u="none" strike="noStrike">
                          <a:solidFill>
                            <a:srgbClr val="000000"/>
                          </a:solidFill>
                          <a:effectLst/>
                          <a:latin typeface="Times New Roman"/>
                        </a:rPr>
                        <a:t>Heavy Cycle Oil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10001"/>
                  </a:ext>
                </a:extLst>
              </a:tr>
              <a:tr h="280845">
                <a:tc>
                  <a:txBody>
                    <a:bodyPr/>
                    <a:lstStyle/>
                    <a:p>
                      <a:pPr algn="l" rtl="0" fontAlgn="ctr"/>
                      <a:r>
                        <a:rPr lang="en-US" sz="1200" b="0" i="0" u="none" strike="noStrike">
                          <a:solidFill>
                            <a:srgbClr val="000000"/>
                          </a:solidFill>
                          <a:effectLst/>
                          <a:latin typeface="Times New Roman"/>
                        </a:rPr>
                        <a:t>Hexacosane</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l" rtl="0" fontAlgn="ctr"/>
                      <a:r>
                        <a:rPr lang="en-US" sz="1200" b="0" i="0" u="none" strike="noStrike">
                          <a:solidFill>
                            <a:srgbClr val="000000"/>
                          </a:solidFill>
                          <a:effectLst/>
                          <a:latin typeface="Times New Roman"/>
                        </a:rPr>
                        <a:t>630-01-3</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l" rtl="0" fontAlgn="ctr"/>
                      <a:r>
                        <a:rPr lang="en-US" sz="1200" b="0" i="0" u="none" strike="noStrike">
                          <a:solidFill>
                            <a:srgbClr val="000000"/>
                          </a:solidFill>
                          <a:effectLst/>
                          <a:latin typeface="Times New Roman"/>
                        </a:rPr>
                        <a:t>C26H54</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l" rtl="0" fontAlgn="ctr"/>
                      <a:r>
                        <a:rPr lang="en-US" sz="1200" b="0" i="0" u="none" strike="noStrike">
                          <a:solidFill>
                            <a:srgbClr val="000000"/>
                          </a:solidFill>
                          <a:effectLst/>
                          <a:latin typeface="Times New Roman"/>
                        </a:rPr>
                        <a:t>366.7</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l" rtl="0" fontAlgn="ctr"/>
                      <a:r>
                        <a:rPr lang="en-US" sz="1200" b="0" i="0" u="none" strike="noStrike">
                          <a:solidFill>
                            <a:srgbClr val="000000"/>
                          </a:solidFill>
                          <a:effectLst/>
                          <a:latin typeface="Times New Roman"/>
                        </a:rPr>
                        <a:t>788</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l" rtl="0" fontAlgn="ctr"/>
                      <a:r>
                        <a:rPr lang="en-US" sz="1200" b="0" i="0" u="none" strike="noStrike">
                          <a:solidFill>
                            <a:srgbClr val="000000"/>
                          </a:solidFill>
                          <a:effectLst/>
                          <a:latin typeface="Times New Roman"/>
                        </a:rPr>
                        <a:t>Heavy Cycle Oil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10002"/>
                  </a:ext>
                </a:extLst>
              </a:tr>
              <a:tr h="280845">
                <a:tc>
                  <a:txBody>
                    <a:bodyPr/>
                    <a:lstStyle/>
                    <a:p>
                      <a:pPr algn="l" rtl="0" fontAlgn="ctr"/>
                      <a:r>
                        <a:rPr lang="en-US" sz="1200" b="0" i="0" u="none" strike="noStrike">
                          <a:solidFill>
                            <a:srgbClr val="000000"/>
                          </a:solidFill>
                          <a:effectLst/>
                          <a:latin typeface="Times New Roman"/>
                        </a:rPr>
                        <a:t>N-Pentadecylbenzene</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l" rtl="0" fontAlgn="ctr"/>
                      <a:r>
                        <a:rPr lang="en-US" sz="1200" b="0" i="0" u="none" strike="noStrike">
                          <a:solidFill>
                            <a:srgbClr val="000000"/>
                          </a:solidFill>
                          <a:effectLst/>
                          <a:latin typeface="Times New Roman"/>
                        </a:rPr>
                        <a:t>2131-18-2</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l" rtl="0" fontAlgn="ctr"/>
                      <a:r>
                        <a:rPr lang="en-US" sz="1200" b="0" i="0" u="none" strike="noStrike">
                          <a:solidFill>
                            <a:srgbClr val="000000"/>
                          </a:solidFill>
                          <a:effectLst/>
                          <a:latin typeface="Times New Roman"/>
                        </a:rPr>
                        <a:t>C21H36</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l" rtl="0" fontAlgn="ctr"/>
                      <a:r>
                        <a:rPr lang="en-US" sz="1200" b="0" i="0" u="none" strike="noStrike">
                          <a:solidFill>
                            <a:srgbClr val="000000"/>
                          </a:solidFill>
                          <a:effectLst/>
                          <a:latin typeface="Times New Roman"/>
                        </a:rPr>
                        <a:t>288.51</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l" rtl="0" fontAlgn="ctr"/>
                      <a:r>
                        <a:rPr lang="en-US" sz="1200" b="0" i="0" u="none" strike="noStrike">
                          <a:solidFill>
                            <a:srgbClr val="000000"/>
                          </a:solidFill>
                          <a:effectLst/>
                          <a:latin typeface="Times New Roman"/>
                        </a:rPr>
                        <a:t>701.6</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l" rtl="0" fontAlgn="ctr"/>
                      <a:r>
                        <a:rPr lang="en-US" sz="1200" b="0" i="0" u="none" strike="noStrike">
                          <a:solidFill>
                            <a:srgbClr val="000000"/>
                          </a:solidFill>
                          <a:effectLst/>
                          <a:latin typeface="Times New Roman"/>
                        </a:rPr>
                        <a:t>Heavy Cycle Oil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10003"/>
                  </a:ext>
                </a:extLst>
              </a:tr>
              <a:tr h="280845">
                <a:tc>
                  <a:txBody>
                    <a:bodyPr/>
                    <a:lstStyle/>
                    <a:p>
                      <a:pPr algn="l" rtl="0" fontAlgn="ctr"/>
                      <a:r>
                        <a:rPr lang="en-US" sz="1200" b="0" i="0" u="none" strike="noStrike">
                          <a:solidFill>
                            <a:srgbClr val="000000"/>
                          </a:solidFill>
                          <a:effectLst/>
                          <a:latin typeface="Times New Roman"/>
                        </a:rPr>
                        <a:t>N-Pentadecylcyclopentane</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l" rtl="0" fontAlgn="ctr"/>
                      <a:r>
                        <a:rPr lang="en-US" sz="1200" b="0" i="0" u="none" strike="noStrike">
                          <a:solidFill>
                            <a:srgbClr val="000000"/>
                          </a:solidFill>
                          <a:effectLst/>
                          <a:latin typeface="Times New Roman"/>
                        </a:rPr>
                        <a:t>6006-95-7</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l" rtl="0" fontAlgn="ctr"/>
                      <a:r>
                        <a:rPr lang="en-US" sz="1200" b="0" i="0" u="none" strike="noStrike">
                          <a:solidFill>
                            <a:srgbClr val="000000"/>
                          </a:solidFill>
                          <a:effectLst/>
                          <a:latin typeface="Times New Roman"/>
                        </a:rPr>
                        <a:t>C20H40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l" rtl="0" fontAlgn="ctr"/>
                      <a:r>
                        <a:rPr lang="en-US" sz="1200" b="0" i="0" u="none" strike="noStrike">
                          <a:solidFill>
                            <a:srgbClr val="000000"/>
                          </a:solidFill>
                          <a:effectLst/>
                          <a:latin typeface="Times New Roman"/>
                        </a:rPr>
                        <a:t>280.53</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l" rtl="0" fontAlgn="ctr"/>
                      <a:r>
                        <a:rPr lang="en-US" sz="1200" b="0" i="0" u="none" strike="noStrike">
                          <a:solidFill>
                            <a:srgbClr val="000000"/>
                          </a:solidFill>
                          <a:effectLst/>
                          <a:latin typeface="Times New Roman"/>
                        </a:rPr>
                        <a:t>680.2</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l" rtl="0" fontAlgn="ctr"/>
                      <a:r>
                        <a:rPr lang="en-US" sz="1200" b="0" i="0" u="none" strike="noStrike">
                          <a:solidFill>
                            <a:srgbClr val="000000"/>
                          </a:solidFill>
                          <a:effectLst/>
                          <a:latin typeface="Times New Roman"/>
                        </a:rPr>
                        <a:t>Heavy Cycle Oil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10004"/>
                  </a:ext>
                </a:extLst>
              </a:tr>
              <a:tr h="280845">
                <a:tc>
                  <a:txBody>
                    <a:bodyPr/>
                    <a:lstStyle/>
                    <a:p>
                      <a:pPr algn="l" rtl="0" fontAlgn="ctr"/>
                      <a:r>
                        <a:rPr lang="en-US" sz="1200" b="0" i="0" u="none" strike="noStrike">
                          <a:solidFill>
                            <a:srgbClr val="000000"/>
                          </a:solidFill>
                          <a:effectLst/>
                          <a:latin typeface="Times New Roman"/>
                        </a:rPr>
                        <a:t>Uneicosane</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l" rtl="0" fontAlgn="ctr"/>
                      <a:r>
                        <a:rPr lang="en-US" sz="1200" b="0" i="0" u="none" strike="noStrike">
                          <a:solidFill>
                            <a:srgbClr val="000000"/>
                          </a:solidFill>
                          <a:effectLst/>
                          <a:latin typeface="Times New Roman"/>
                        </a:rPr>
                        <a:t>629-94-7</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l" rtl="0" fontAlgn="ctr"/>
                      <a:r>
                        <a:rPr lang="en-US" sz="1200" b="0" i="0" u="none" strike="noStrike">
                          <a:solidFill>
                            <a:srgbClr val="000000"/>
                          </a:solidFill>
                          <a:effectLst/>
                          <a:latin typeface="Times New Roman"/>
                        </a:rPr>
                        <a:t>C21H44</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l" rtl="0" fontAlgn="ctr"/>
                      <a:r>
                        <a:rPr lang="en-US" sz="1200" b="0" i="0" u="none" strike="noStrike">
                          <a:solidFill>
                            <a:srgbClr val="000000"/>
                          </a:solidFill>
                          <a:effectLst/>
                          <a:latin typeface="Times New Roman"/>
                        </a:rPr>
                        <a:t>296.58</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l" rtl="0" fontAlgn="ctr"/>
                      <a:r>
                        <a:rPr lang="en-US" sz="1200" b="0" i="0" u="none" strike="noStrike">
                          <a:solidFill>
                            <a:srgbClr val="000000"/>
                          </a:solidFill>
                          <a:effectLst/>
                          <a:latin typeface="Times New Roman"/>
                        </a:rPr>
                        <a:t>673.7</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l" rtl="0" fontAlgn="ctr"/>
                      <a:r>
                        <a:rPr lang="en-US" sz="1200" b="0" i="0" u="none" strike="noStrike">
                          <a:solidFill>
                            <a:srgbClr val="000000"/>
                          </a:solidFill>
                          <a:effectLst/>
                          <a:latin typeface="Times New Roman"/>
                        </a:rPr>
                        <a:t>Heavy Cycle Oil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10005"/>
                  </a:ext>
                </a:extLst>
              </a:tr>
              <a:tr h="280845">
                <a:tc>
                  <a:txBody>
                    <a:bodyPr/>
                    <a:lstStyle/>
                    <a:p>
                      <a:pPr algn="l" rtl="0" fontAlgn="ctr"/>
                      <a:r>
                        <a:rPr lang="en-US" sz="1200" b="0" i="0" u="none" strike="noStrike">
                          <a:solidFill>
                            <a:srgbClr val="000000"/>
                          </a:solidFill>
                          <a:effectLst/>
                          <a:latin typeface="Times New Roman"/>
                        </a:rPr>
                        <a:t>Eicosane</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l" rtl="0" fontAlgn="ctr"/>
                      <a:r>
                        <a:rPr lang="en-US" sz="1200" b="0" i="0" u="none" strike="noStrike">
                          <a:solidFill>
                            <a:srgbClr val="000000"/>
                          </a:solidFill>
                          <a:effectLst/>
                          <a:latin typeface="Times New Roman"/>
                        </a:rPr>
                        <a:t>112-95-8</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l" rtl="0" fontAlgn="ctr"/>
                      <a:r>
                        <a:rPr lang="en-US" sz="1200" b="0" i="0" u="none" strike="noStrike">
                          <a:solidFill>
                            <a:srgbClr val="000000"/>
                          </a:solidFill>
                          <a:effectLst/>
                          <a:latin typeface="Times New Roman"/>
                        </a:rPr>
                        <a:t>C20H42</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l" rtl="0" fontAlgn="ctr"/>
                      <a:r>
                        <a:rPr lang="en-US" sz="1200" b="0" i="0" u="none" strike="noStrike">
                          <a:solidFill>
                            <a:srgbClr val="000000"/>
                          </a:solidFill>
                          <a:effectLst/>
                          <a:latin typeface="Times New Roman"/>
                        </a:rPr>
                        <a:t>282.5475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l" rtl="0" fontAlgn="ctr"/>
                      <a:r>
                        <a:rPr lang="en-US" sz="1200" b="0" i="0" u="none" strike="noStrike">
                          <a:solidFill>
                            <a:srgbClr val="000000"/>
                          </a:solidFill>
                          <a:effectLst/>
                          <a:latin typeface="Times New Roman"/>
                        </a:rPr>
                        <a:t>648.9</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l" rtl="0" fontAlgn="ctr"/>
                      <a:r>
                        <a:rPr lang="en-US" sz="1200" b="0" i="0" u="none" strike="noStrike" dirty="0">
                          <a:solidFill>
                            <a:srgbClr val="000000"/>
                          </a:solidFill>
                          <a:effectLst/>
                          <a:latin typeface="Times New Roman"/>
                        </a:rPr>
                        <a:t>Heavy Cycle Oil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10006"/>
                  </a:ext>
                </a:extLst>
              </a:tr>
              <a:tr h="280845">
                <a:tc>
                  <a:txBody>
                    <a:bodyPr/>
                    <a:lstStyle/>
                    <a:p>
                      <a:pPr algn="l" rtl="0" fontAlgn="ctr"/>
                      <a:r>
                        <a:rPr lang="en-US" sz="1200" b="0" i="0" u="none" strike="noStrike">
                          <a:solidFill>
                            <a:srgbClr val="000000"/>
                          </a:solidFill>
                          <a:effectLst/>
                          <a:latin typeface="Times New Roman"/>
                        </a:rPr>
                        <a:t>Octadecane</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l" rtl="0" fontAlgn="ctr"/>
                      <a:r>
                        <a:rPr lang="en-US" sz="1200" b="0" i="0" u="none" strike="noStrike">
                          <a:solidFill>
                            <a:srgbClr val="000000"/>
                          </a:solidFill>
                          <a:effectLst/>
                          <a:latin typeface="Times New Roman"/>
                        </a:rPr>
                        <a:t>593-45-3</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l" rtl="0" fontAlgn="ctr"/>
                      <a:r>
                        <a:rPr lang="en-US" sz="1200" b="0" i="0" u="none" strike="noStrike">
                          <a:solidFill>
                            <a:srgbClr val="000000"/>
                          </a:solidFill>
                          <a:effectLst/>
                          <a:latin typeface="Times New Roman"/>
                        </a:rPr>
                        <a:t>C18H38</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l" rtl="0" fontAlgn="ctr"/>
                      <a:r>
                        <a:rPr lang="en-US" sz="1200" b="0" i="0" u="none" strike="noStrike">
                          <a:solidFill>
                            <a:srgbClr val="000000"/>
                          </a:solidFill>
                          <a:effectLst/>
                          <a:latin typeface="Times New Roman"/>
                        </a:rPr>
                        <a:t>254.5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l" rtl="0" fontAlgn="ctr"/>
                      <a:r>
                        <a:rPr lang="en-US" sz="1200" b="0" i="0" u="none" strike="noStrike">
                          <a:solidFill>
                            <a:srgbClr val="000000"/>
                          </a:solidFill>
                          <a:effectLst/>
                          <a:latin typeface="Times New Roman"/>
                        </a:rPr>
                        <a:t>601</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l" rtl="0" fontAlgn="ctr"/>
                      <a:r>
                        <a:rPr lang="en-US" sz="1200" b="0" i="0" u="none" strike="noStrike">
                          <a:solidFill>
                            <a:srgbClr val="000000"/>
                          </a:solidFill>
                          <a:effectLst/>
                          <a:latin typeface="Times New Roman"/>
                        </a:rPr>
                        <a:t>Light Cycle Oil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xmlns="" val="10007"/>
                  </a:ext>
                </a:extLst>
              </a:tr>
              <a:tr h="280845">
                <a:tc>
                  <a:txBody>
                    <a:bodyPr/>
                    <a:lstStyle/>
                    <a:p>
                      <a:pPr algn="l" rtl="0" fontAlgn="ctr"/>
                      <a:r>
                        <a:rPr lang="en-US" sz="1200" b="0" i="0" u="none" strike="noStrike">
                          <a:solidFill>
                            <a:srgbClr val="000000"/>
                          </a:solidFill>
                          <a:effectLst/>
                          <a:latin typeface="Times New Roman"/>
                        </a:rPr>
                        <a:t>N-Dodecylcyclopentane</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l" rtl="0" fontAlgn="ctr"/>
                      <a:r>
                        <a:rPr lang="en-US" sz="1200" b="0" i="0" u="none" strike="noStrike">
                          <a:solidFill>
                            <a:srgbClr val="000000"/>
                          </a:solidFill>
                          <a:effectLst/>
                          <a:latin typeface="Times New Roman"/>
                        </a:rPr>
                        <a:t>5634-30-0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l" rtl="0" fontAlgn="ctr"/>
                      <a:r>
                        <a:rPr lang="en-US" sz="1200" b="0" i="0" u="none" strike="noStrike">
                          <a:solidFill>
                            <a:srgbClr val="000000"/>
                          </a:solidFill>
                          <a:effectLst/>
                          <a:latin typeface="Times New Roman"/>
                        </a:rPr>
                        <a:t>C17H34</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l" rtl="0" fontAlgn="ctr"/>
                      <a:r>
                        <a:rPr lang="en-US" sz="1200" b="0" i="0" u="none" strike="noStrike">
                          <a:solidFill>
                            <a:srgbClr val="000000"/>
                          </a:solidFill>
                          <a:effectLst/>
                          <a:latin typeface="Times New Roman"/>
                        </a:rPr>
                        <a:t>238.45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l" rtl="0" fontAlgn="ctr"/>
                      <a:r>
                        <a:rPr lang="en-US" sz="1200" b="0" i="0" u="none" strike="noStrike">
                          <a:solidFill>
                            <a:srgbClr val="000000"/>
                          </a:solidFill>
                          <a:effectLst/>
                          <a:latin typeface="Times New Roman"/>
                        </a:rPr>
                        <a:t>593.4</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l" rtl="0" fontAlgn="ctr"/>
                      <a:r>
                        <a:rPr lang="en-US" sz="1200" b="0" i="0" u="none" strike="noStrike">
                          <a:solidFill>
                            <a:srgbClr val="000000"/>
                          </a:solidFill>
                          <a:effectLst/>
                          <a:latin typeface="Times New Roman"/>
                        </a:rPr>
                        <a:t>Light Cycle Oil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xmlns="" val="10008"/>
                  </a:ext>
                </a:extLst>
              </a:tr>
              <a:tr h="280845">
                <a:tc>
                  <a:txBody>
                    <a:bodyPr/>
                    <a:lstStyle/>
                    <a:p>
                      <a:pPr algn="l" rtl="0" fontAlgn="ctr"/>
                      <a:r>
                        <a:rPr lang="en-US" sz="1200" b="0" i="0" u="none" strike="noStrike">
                          <a:solidFill>
                            <a:srgbClr val="000000"/>
                          </a:solidFill>
                          <a:effectLst/>
                          <a:latin typeface="Times New Roman"/>
                        </a:rPr>
                        <a:t>Cetane</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l" rtl="0" fontAlgn="ctr"/>
                      <a:r>
                        <a:rPr lang="en-US" sz="1200" b="0" i="0" u="none" strike="noStrike">
                          <a:solidFill>
                            <a:srgbClr val="000000"/>
                          </a:solidFill>
                          <a:effectLst/>
                          <a:latin typeface="Times New Roman"/>
                        </a:rPr>
                        <a:t>544-76-3</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l" rtl="0" fontAlgn="ctr"/>
                      <a:r>
                        <a:rPr lang="en-US" sz="1200" b="0" i="0" u="none" strike="noStrike">
                          <a:solidFill>
                            <a:srgbClr val="000000"/>
                          </a:solidFill>
                          <a:effectLst/>
                          <a:latin typeface="Times New Roman"/>
                        </a:rPr>
                        <a:t>C16H34</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l" rtl="0" fontAlgn="ctr"/>
                      <a:r>
                        <a:rPr lang="en-US" sz="1200" b="0" i="0" u="none" strike="noStrike">
                          <a:solidFill>
                            <a:srgbClr val="000000"/>
                          </a:solidFill>
                          <a:effectLst/>
                          <a:latin typeface="Times New Roman"/>
                        </a:rPr>
                        <a:t>226.45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l" rtl="0" fontAlgn="ctr"/>
                      <a:r>
                        <a:rPr lang="en-US" sz="1200" b="0" i="0" u="none" strike="noStrike">
                          <a:solidFill>
                            <a:srgbClr val="000000"/>
                          </a:solidFill>
                          <a:effectLst/>
                          <a:latin typeface="Times New Roman"/>
                        </a:rPr>
                        <a:t>548.2</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l" rtl="0" fontAlgn="ctr"/>
                      <a:r>
                        <a:rPr lang="en-US" sz="1200" b="0" i="0" u="none" strike="noStrike">
                          <a:solidFill>
                            <a:srgbClr val="000000"/>
                          </a:solidFill>
                          <a:effectLst/>
                          <a:latin typeface="Times New Roman"/>
                        </a:rPr>
                        <a:t>Light Cycle Oil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xmlns="" val="10009"/>
                  </a:ext>
                </a:extLst>
              </a:tr>
              <a:tr h="280845">
                <a:tc>
                  <a:txBody>
                    <a:bodyPr/>
                    <a:lstStyle/>
                    <a:p>
                      <a:pPr algn="l" rtl="0" fontAlgn="ctr"/>
                      <a:r>
                        <a:rPr lang="en-US" sz="1200" b="0" i="0" u="none" strike="noStrike">
                          <a:solidFill>
                            <a:srgbClr val="000000"/>
                          </a:solidFill>
                          <a:effectLst/>
                          <a:latin typeface="Times New Roman"/>
                        </a:rPr>
                        <a:t>Pentadecane</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l" rtl="0" fontAlgn="ctr"/>
                      <a:r>
                        <a:rPr lang="en-US" sz="1200" b="0" i="0" u="none" strike="noStrike">
                          <a:solidFill>
                            <a:srgbClr val="000000"/>
                          </a:solidFill>
                          <a:effectLst/>
                          <a:latin typeface="Times New Roman"/>
                        </a:rPr>
                        <a:t>629-62-9</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l" rtl="0" fontAlgn="ctr"/>
                      <a:r>
                        <a:rPr lang="en-US" sz="1200" b="0" i="0" u="none" strike="noStrike">
                          <a:solidFill>
                            <a:srgbClr val="000000"/>
                          </a:solidFill>
                          <a:effectLst/>
                          <a:latin typeface="Times New Roman"/>
                        </a:rPr>
                        <a:t>C15H32</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l" rtl="0" fontAlgn="ctr"/>
                      <a:r>
                        <a:rPr lang="en-US" sz="1200" b="0" i="0" u="none" strike="noStrike">
                          <a:solidFill>
                            <a:srgbClr val="000000"/>
                          </a:solidFill>
                          <a:effectLst/>
                          <a:latin typeface="Times New Roman"/>
                        </a:rPr>
                        <a:t>212.421</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l" rtl="0" fontAlgn="ctr"/>
                      <a:r>
                        <a:rPr lang="en-US" sz="1200" b="0" i="0" u="none" strike="noStrike">
                          <a:solidFill>
                            <a:srgbClr val="000000"/>
                          </a:solidFill>
                          <a:effectLst/>
                          <a:latin typeface="Times New Roman"/>
                        </a:rPr>
                        <a:t>519.1</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l" rtl="0" fontAlgn="ctr"/>
                      <a:r>
                        <a:rPr lang="en-US" sz="1200" b="0" i="0" u="none" strike="noStrike">
                          <a:solidFill>
                            <a:srgbClr val="000000"/>
                          </a:solidFill>
                          <a:effectLst/>
                          <a:latin typeface="Times New Roman"/>
                        </a:rPr>
                        <a:t>Light Cycle Oil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xmlns="" val="10010"/>
                  </a:ext>
                </a:extLst>
              </a:tr>
              <a:tr h="280845">
                <a:tc>
                  <a:txBody>
                    <a:bodyPr/>
                    <a:lstStyle/>
                    <a:p>
                      <a:pPr algn="l" rtl="0" fontAlgn="ctr"/>
                      <a:r>
                        <a:rPr lang="en-US" sz="1200" b="0" i="0" u="none" strike="noStrike">
                          <a:solidFill>
                            <a:srgbClr val="000000"/>
                          </a:solidFill>
                          <a:effectLst/>
                          <a:latin typeface="Times New Roman"/>
                        </a:rPr>
                        <a:t>Pentadecene</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l" rtl="0" fontAlgn="ctr"/>
                      <a:r>
                        <a:rPr lang="en-US" sz="1200" b="0" i="0" u="none" strike="noStrike">
                          <a:solidFill>
                            <a:srgbClr val="000000"/>
                          </a:solidFill>
                          <a:effectLst/>
                          <a:latin typeface="Times New Roman"/>
                        </a:rPr>
                        <a:t>13360-61-7</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l" rtl="0" fontAlgn="ctr"/>
                      <a:r>
                        <a:rPr lang="en-US" sz="1200" b="0" i="0" u="none" strike="noStrike">
                          <a:solidFill>
                            <a:srgbClr val="000000"/>
                          </a:solidFill>
                          <a:effectLst/>
                          <a:latin typeface="Times New Roman"/>
                        </a:rPr>
                        <a:t>C15H30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l" rtl="0" fontAlgn="ctr"/>
                      <a:r>
                        <a:rPr lang="en-US" sz="1200" b="0" i="0" u="none" strike="noStrike">
                          <a:solidFill>
                            <a:srgbClr val="000000"/>
                          </a:solidFill>
                          <a:effectLst/>
                          <a:latin typeface="Times New Roman"/>
                        </a:rPr>
                        <a:t>210.41</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l" rtl="0" fontAlgn="ctr"/>
                      <a:r>
                        <a:rPr lang="en-US" sz="1200" b="0" i="0" u="none" strike="noStrike">
                          <a:solidFill>
                            <a:srgbClr val="000000"/>
                          </a:solidFill>
                          <a:effectLst/>
                          <a:latin typeface="Times New Roman"/>
                        </a:rPr>
                        <a:t>515.3</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l" rtl="0" fontAlgn="ctr"/>
                      <a:r>
                        <a:rPr lang="en-US" sz="1200" b="0" i="0" u="none" strike="noStrike">
                          <a:solidFill>
                            <a:srgbClr val="000000"/>
                          </a:solidFill>
                          <a:effectLst/>
                          <a:latin typeface="Times New Roman"/>
                        </a:rPr>
                        <a:t>Light Cycle Oil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xmlns="" val="10011"/>
                  </a:ext>
                </a:extLst>
              </a:tr>
              <a:tr h="280845">
                <a:tc>
                  <a:txBody>
                    <a:bodyPr/>
                    <a:lstStyle/>
                    <a:p>
                      <a:pPr algn="l" rtl="0" fontAlgn="ctr"/>
                      <a:r>
                        <a:rPr lang="en-US" sz="1200" b="0" i="0" u="none" strike="noStrike">
                          <a:solidFill>
                            <a:srgbClr val="000000"/>
                          </a:solidFill>
                          <a:effectLst/>
                          <a:latin typeface="Times New Roman"/>
                        </a:rPr>
                        <a:t>Phenylbenzene</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l" rtl="0" fontAlgn="ctr"/>
                      <a:r>
                        <a:rPr lang="en-US" sz="1200" b="0" i="0" u="none" strike="noStrike">
                          <a:solidFill>
                            <a:srgbClr val="000000"/>
                          </a:solidFill>
                          <a:effectLst/>
                          <a:latin typeface="Times New Roman"/>
                        </a:rPr>
                        <a:t>92-52-4</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l" rtl="0" fontAlgn="ctr"/>
                      <a:r>
                        <a:rPr lang="en-US" sz="1200" b="0" i="0" u="none" strike="noStrike">
                          <a:solidFill>
                            <a:srgbClr val="000000"/>
                          </a:solidFill>
                          <a:effectLst/>
                          <a:latin typeface="Times New Roman"/>
                        </a:rPr>
                        <a:t>C12H10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l" rtl="0" fontAlgn="ctr"/>
                      <a:r>
                        <a:rPr lang="en-US" sz="1200" b="0" i="0" u="none" strike="noStrike" dirty="0">
                          <a:solidFill>
                            <a:srgbClr val="000000"/>
                          </a:solidFill>
                          <a:effectLst/>
                          <a:latin typeface="Times New Roman"/>
                        </a:rPr>
                        <a:t>154.21</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l" rtl="0" fontAlgn="ctr"/>
                      <a:r>
                        <a:rPr lang="en-US" sz="1200" b="0" i="0" u="none" strike="noStrike">
                          <a:solidFill>
                            <a:srgbClr val="000000"/>
                          </a:solidFill>
                          <a:effectLst/>
                          <a:latin typeface="Times New Roman"/>
                        </a:rPr>
                        <a:t>489</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l" rtl="0" fontAlgn="ctr"/>
                      <a:r>
                        <a:rPr lang="en-US" sz="1200" b="0" i="0" u="none" strike="noStrike" dirty="0">
                          <a:solidFill>
                            <a:srgbClr val="000000"/>
                          </a:solidFill>
                          <a:effectLst/>
                          <a:latin typeface="Times New Roman"/>
                        </a:rPr>
                        <a:t>Light Cycle Oil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xmlns="" val="10012"/>
                  </a:ext>
                </a:extLst>
              </a:tr>
            </a:tbl>
          </a:graphicData>
        </a:graphic>
      </p:graphicFrame>
      <p:sp>
        <p:nvSpPr>
          <p:cNvPr id="5" name="TextBox 4"/>
          <p:cNvSpPr txBox="1"/>
          <p:nvPr/>
        </p:nvSpPr>
        <p:spPr>
          <a:xfrm>
            <a:off x="4140306" y="1188172"/>
            <a:ext cx="6429375" cy="923330"/>
          </a:xfrm>
          <a:prstGeom prst="rect">
            <a:avLst/>
          </a:prstGeom>
          <a:noFill/>
        </p:spPr>
        <p:txBody>
          <a:bodyPr wrap="square" rtlCol="0">
            <a:spAutoFit/>
          </a:bodyPr>
          <a:lstStyle/>
          <a:p>
            <a:r>
              <a:rPr lang="en-US" dirty="0"/>
              <a:t>Feed Components where chosen based upon the largest available </a:t>
            </a:r>
            <a:r>
              <a:rPr lang="en-US" dirty="0" err="1"/>
              <a:t>Pariffins</a:t>
            </a:r>
            <a:r>
              <a:rPr lang="en-US" dirty="0"/>
              <a:t>, Aromatics, and </a:t>
            </a:r>
            <a:r>
              <a:rPr lang="en-US" dirty="0" err="1"/>
              <a:t>Naphthalenes</a:t>
            </a:r>
            <a:r>
              <a:rPr lang="en-US" dirty="0"/>
              <a:t> within the </a:t>
            </a:r>
            <a:r>
              <a:rPr lang="en-US" dirty="0" err="1"/>
              <a:t>ChemCad</a:t>
            </a:r>
            <a:r>
              <a:rPr lang="en-US" dirty="0"/>
              <a:t> data base</a:t>
            </a:r>
          </a:p>
        </p:txBody>
      </p:sp>
    </p:spTree>
    <p:extLst>
      <p:ext uri="{BB962C8B-B14F-4D97-AF65-F5344CB8AC3E}">
        <p14:creationId xmlns:p14="http://schemas.microsoft.com/office/powerpoint/2010/main" val="1157880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70338"/>
            <a:ext cx="12192000" cy="646331"/>
          </a:xfrm>
          <a:prstGeom prst="rect">
            <a:avLst/>
          </a:prstGeom>
          <a:noFill/>
        </p:spPr>
        <p:txBody>
          <a:bodyPr wrap="square" rtlCol="0">
            <a:spAutoFit/>
          </a:bodyPr>
          <a:lstStyle/>
          <a:p>
            <a:r>
              <a:rPr lang="en-US" sz="3600" dirty="0"/>
              <a:t>Product Justification</a:t>
            </a:r>
          </a:p>
        </p:txBody>
      </p:sp>
      <p:graphicFrame>
        <p:nvGraphicFramePr>
          <p:cNvPr id="2" name="Table 1"/>
          <p:cNvGraphicFramePr>
            <a:graphicFrameLocks noGrp="1"/>
          </p:cNvGraphicFramePr>
          <p:nvPr>
            <p:extLst>
              <p:ext uri="{D42A27DB-BD31-4B8C-83A1-F6EECF244321}">
                <p14:modId xmlns:p14="http://schemas.microsoft.com/office/powerpoint/2010/main" val="1547754324"/>
              </p:ext>
            </p:extLst>
          </p:nvPr>
        </p:nvGraphicFramePr>
        <p:xfrm>
          <a:off x="750282" y="1236538"/>
          <a:ext cx="5377955" cy="4997217"/>
        </p:xfrm>
        <a:graphic>
          <a:graphicData uri="http://schemas.openxmlformats.org/drawingml/2006/table">
            <a:tbl>
              <a:tblPr/>
              <a:tblGrid>
                <a:gridCol w="1399366">
                  <a:extLst>
                    <a:ext uri="{9D8B030D-6E8A-4147-A177-3AD203B41FA5}">
                      <a16:colId xmlns:a16="http://schemas.microsoft.com/office/drawing/2014/main" xmlns="" val="2891891661"/>
                    </a:ext>
                  </a:extLst>
                </a:gridCol>
                <a:gridCol w="795717">
                  <a:extLst>
                    <a:ext uri="{9D8B030D-6E8A-4147-A177-3AD203B41FA5}">
                      <a16:colId xmlns:a16="http://schemas.microsoft.com/office/drawing/2014/main" xmlns="" val="3640999095"/>
                    </a:ext>
                  </a:extLst>
                </a:gridCol>
                <a:gridCol w="1042665">
                  <a:extLst>
                    <a:ext uri="{9D8B030D-6E8A-4147-A177-3AD203B41FA5}">
                      <a16:colId xmlns:a16="http://schemas.microsoft.com/office/drawing/2014/main" xmlns="" val="3429096287"/>
                    </a:ext>
                  </a:extLst>
                </a:gridCol>
                <a:gridCol w="521332">
                  <a:extLst>
                    <a:ext uri="{9D8B030D-6E8A-4147-A177-3AD203B41FA5}">
                      <a16:colId xmlns:a16="http://schemas.microsoft.com/office/drawing/2014/main" xmlns="" val="614840879"/>
                    </a:ext>
                  </a:extLst>
                </a:gridCol>
                <a:gridCol w="457310">
                  <a:extLst>
                    <a:ext uri="{9D8B030D-6E8A-4147-A177-3AD203B41FA5}">
                      <a16:colId xmlns:a16="http://schemas.microsoft.com/office/drawing/2014/main" xmlns="" val="1701398288"/>
                    </a:ext>
                  </a:extLst>
                </a:gridCol>
                <a:gridCol w="1161565">
                  <a:extLst>
                    <a:ext uri="{9D8B030D-6E8A-4147-A177-3AD203B41FA5}">
                      <a16:colId xmlns:a16="http://schemas.microsoft.com/office/drawing/2014/main" xmlns="" val="475374602"/>
                    </a:ext>
                  </a:extLst>
                </a:gridCol>
              </a:tblGrid>
              <a:tr h="306897">
                <a:tc>
                  <a:txBody>
                    <a:bodyPr/>
                    <a:lstStyle/>
                    <a:p>
                      <a:pPr algn="l" rtl="0" fontAlgn="ctr"/>
                      <a:r>
                        <a:rPr lang="en-US" sz="800" b="0" i="0" u="none" strike="noStrike" dirty="0">
                          <a:solidFill>
                            <a:srgbClr val="000000"/>
                          </a:solidFill>
                          <a:effectLst/>
                          <a:latin typeface="Times New Roman" panose="02020603050405020304" pitchFamily="18" charset="0"/>
                        </a:rPr>
                        <a:t>Component Name</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800" b="0" i="0" u="none" strike="noStrike">
                          <a:solidFill>
                            <a:srgbClr val="000000"/>
                          </a:solidFill>
                          <a:effectLst/>
                          <a:latin typeface="Times New Roman" panose="02020603050405020304" pitchFamily="18" charset="0"/>
                        </a:rPr>
                        <a:t>CAS Number</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800" b="0" i="0" u="none" strike="noStrike">
                          <a:solidFill>
                            <a:srgbClr val="000000"/>
                          </a:solidFill>
                          <a:effectLst/>
                          <a:latin typeface="Times New Roman" panose="02020603050405020304" pitchFamily="18" charset="0"/>
                        </a:rPr>
                        <a:t>Chemical Formula</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800" b="0" i="0" u="none" strike="noStrike">
                          <a:solidFill>
                            <a:srgbClr val="000000"/>
                          </a:solidFill>
                          <a:effectLst/>
                          <a:latin typeface="Times New Roman" panose="02020603050405020304" pitchFamily="18" charset="0"/>
                        </a:rPr>
                        <a:t>Molecular Weight</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800" b="0" i="0" u="none" strike="noStrike">
                          <a:solidFill>
                            <a:srgbClr val="000000"/>
                          </a:solidFill>
                          <a:effectLst/>
                          <a:latin typeface="Times New Roman" panose="02020603050405020304" pitchFamily="18" charset="0"/>
                        </a:rPr>
                        <a:t>Boiling Pt (F)</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800" b="0" i="0" u="none" strike="noStrike">
                          <a:solidFill>
                            <a:srgbClr val="000000"/>
                          </a:solidFill>
                          <a:effectLst/>
                          <a:latin typeface="Times New Roman" panose="02020603050405020304" pitchFamily="18" charset="0"/>
                        </a:rPr>
                        <a:t>Lump Equivalent</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225625716"/>
                  </a:ext>
                </a:extLst>
              </a:tr>
              <a:tr h="156344">
                <a:tc>
                  <a:txBody>
                    <a:bodyPr/>
                    <a:lstStyle/>
                    <a:p>
                      <a:pPr algn="l" rtl="0" fontAlgn="ctr"/>
                      <a:r>
                        <a:rPr lang="en-US" sz="800" b="0" i="0" u="none" strike="noStrike" dirty="0">
                          <a:solidFill>
                            <a:srgbClr val="000000"/>
                          </a:solidFill>
                          <a:effectLst/>
                          <a:latin typeface="Times New Roman" panose="02020603050405020304" pitchFamily="18" charset="0"/>
                        </a:rPr>
                        <a:t>Nonacosane</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630-03-5</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C29H60</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408.8</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825.5</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Heavy Cycle Oil</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xmlns="" val="64807052"/>
                  </a:ext>
                </a:extLst>
              </a:tr>
              <a:tr h="156344">
                <a:tc>
                  <a:txBody>
                    <a:bodyPr/>
                    <a:lstStyle/>
                    <a:p>
                      <a:pPr algn="l" rtl="0" fontAlgn="ctr"/>
                      <a:r>
                        <a:rPr lang="en-US" sz="800" b="0" i="0" u="none" strike="noStrike" dirty="0">
                          <a:solidFill>
                            <a:srgbClr val="000000"/>
                          </a:solidFill>
                          <a:effectLst/>
                          <a:latin typeface="Times New Roman" panose="02020603050405020304" pitchFamily="18" charset="0"/>
                        </a:rPr>
                        <a:t>Hexacosane</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630-01-3</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C26H54</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366.7</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788</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Heavy Cycle Oil</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xmlns="" val="2979166145"/>
                  </a:ext>
                </a:extLst>
              </a:tr>
              <a:tr h="156344">
                <a:tc>
                  <a:txBody>
                    <a:bodyPr/>
                    <a:lstStyle/>
                    <a:p>
                      <a:pPr algn="l" rtl="0" fontAlgn="ctr"/>
                      <a:r>
                        <a:rPr lang="en-US" sz="800" b="0" i="0" u="none" strike="noStrike" dirty="0">
                          <a:solidFill>
                            <a:srgbClr val="000000"/>
                          </a:solidFill>
                          <a:effectLst/>
                          <a:latin typeface="Times New Roman" panose="02020603050405020304" pitchFamily="18" charset="0"/>
                        </a:rPr>
                        <a:t>N-Pentadecylbenzene</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2131-18-2</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C21H36</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288.51</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701.6</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Heavy Cycle Oil</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xmlns="" val="2046802242"/>
                  </a:ext>
                </a:extLst>
              </a:tr>
              <a:tr h="156344">
                <a:tc>
                  <a:txBody>
                    <a:bodyPr/>
                    <a:lstStyle/>
                    <a:p>
                      <a:pPr algn="l" rtl="0" fontAlgn="ctr"/>
                      <a:r>
                        <a:rPr lang="en-US" sz="800" b="0" i="0" u="none" strike="noStrike" dirty="0">
                          <a:solidFill>
                            <a:srgbClr val="000000"/>
                          </a:solidFill>
                          <a:effectLst/>
                          <a:latin typeface="Times New Roman" panose="02020603050405020304" pitchFamily="18" charset="0"/>
                        </a:rPr>
                        <a:t>N-Pentadecylcyclopentane</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6006-95-7</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C20H40</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280.53</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680.2</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Heavy Cycle Oil</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xmlns="" val="2496648291"/>
                  </a:ext>
                </a:extLst>
              </a:tr>
              <a:tr h="156344">
                <a:tc>
                  <a:txBody>
                    <a:bodyPr/>
                    <a:lstStyle/>
                    <a:p>
                      <a:pPr algn="l" rtl="0" fontAlgn="ctr"/>
                      <a:r>
                        <a:rPr lang="en-US" sz="800" b="0" i="0" u="none" strike="noStrike" dirty="0" err="1">
                          <a:solidFill>
                            <a:srgbClr val="000000"/>
                          </a:solidFill>
                          <a:effectLst/>
                          <a:latin typeface="Times New Roman" panose="02020603050405020304" pitchFamily="18" charset="0"/>
                        </a:rPr>
                        <a:t>Uneicosane</a:t>
                      </a:r>
                      <a:endParaRPr lang="en-US" sz="800" b="0" i="0" u="none" strike="noStrike" dirty="0">
                        <a:solidFill>
                          <a:srgbClr val="000000"/>
                        </a:solidFill>
                        <a:effectLst/>
                        <a:latin typeface="Times New Roman" panose="02020603050405020304" pitchFamily="18" charset="0"/>
                      </a:endParaRP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800" b="0" i="0" u="none" strike="noStrike" dirty="0">
                          <a:solidFill>
                            <a:srgbClr val="000000"/>
                          </a:solidFill>
                          <a:effectLst/>
                          <a:latin typeface="Times New Roman" panose="02020603050405020304" pitchFamily="18" charset="0"/>
                        </a:rPr>
                        <a:t>629-94-7</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800" b="0" i="0" u="none" strike="noStrike" dirty="0">
                          <a:solidFill>
                            <a:srgbClr val="000000"/>
                          </a:solidFill>
                          <a:effectLst/>
                          <a:latin typeface="Times New Roman" panose="02020603050405020304" pitchFamily="18" charset="0"/>
                        </a:rPr>
                        <a:t>C21H44</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296.58</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673.7</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Heavy Cycle Oil</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xmlns="" val="1434801867"/>
                  </a:ext>
                </a:extLst>
              </a:tr>
              <a:tr h="156344">
                <a:tc>
                  <a:txBody>
                    <a:bodyPr/>
                    <a:lstStyle/>
                    <a:p>
                      <a:pPr algn="l" rtl="0" fontAlgn="ctr"/>
                      <a:r>
                        <a:rPr lang="en-US" sz="800" b="0" i="0" u="none" strike="noStrike">
                          <a:solidFill>
                            <a:srgbClr val="000000"/>
                          </a:solidFill>
                          <a:effectLst/>
                          <a:latin typeface="Times New Roman" panose="02020603050405020304" pitchFamily="18" charset="0"/>
                        </a:rPr>
                        <a:t>Eicosane</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112-95-8</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800" b="0" i="0" u="none" strike="noStrike" dirty="0">
                          <a:solidFill>
                            <a:srgbClr val="000000"/>
                          </a:solidFill>
                          <a:effectLst/>
                          <a:latin typeface="Times New Roman" panose="02020603050405020304" pitchFamily="18" charset="0"/>
                        </a:rPr>
                        <a:t>C20H42</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800" b="0" i="0" u="none" strike="noStrike" dirty="0">
                          <a:solidFill>
                            <a:srgbClr val="000000"/>
                          </a:solidFill>
                          <a:effectLst/>
                          <a:latin typeface="Times New Roman" panose="02020603050405020304" pitchFamily="18" charset="0"/>
                        </a:rPr>
                        <a:t>282.5475</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800" b="0" i="0" u="none" strike="noStrike" dirty="0">
                          <a:solidFill>
                            <a:srgbClr val="000000"/>
                          </a:solidFill>
                          <a:effectLst/>
                          <a:latin typeface="Times New Roman" panose="02020603050405020304" pitchFamily="18" charset="0"/>
                        </a:rPr>
                        <a:t>648.9</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rtl="0" fontAlgn="ctr"/>
                      <a:r>
                        <a:rPr lang="en-US" sz="800" b="0" i="0" u="none" strike="noStrike" dirty="0">
                          <a:solidFill>
                            <a:srgbClr val="000000"/>
                          </a:solidFill>
                          <a:effectLst/>
                          <a:latin typeface="Times New Roman" panose="02020603050405020304" pitchFamily="18" charset="0"/>
                        </a:rPr>
                        <a:t>Heavy Cycle Oil</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xmlns="" val="3680735108"/>
                  </a:ext>
                </a:extLst>
              </a:tr>
              <a:tr h="156344">
                <a:tc>
                  <a:txBody>
                    <a:bodyPr/>
                    <a:lstStyle/>
                    <a:p>
                      <a:pPr algn="l" rtl="0" fontAlgn="ctr"/>
                      <a:r>
                        <a:rPr lang="en-US" sz="800" b="0" i="0" u="none" strike="noStrike">
                          <a:solidFill>
                            <a:srgbClr val="000000"/>
                          </a:solidFill>
                          <a:effectLst/>
                          <a:latin typeface="Times New Roman" panose="02020603050405020304" pitchFamily="18" charset="0"/>
                        </a:rPr>
                        <a:t>Octadecane</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593-45-3</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C18H38</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254.5</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601</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l" rtl="0" fontAlgn="ctr"/>
                      <a:r>
                        <a:rPr lang="en-US" sz="800" b="0" i="0" u="none" strike="noStrike" dirty="0">
                          <a:solidFill>
                            <a:srgbClr val="000000"/>
                          </a:solidFill>
                          <a:effectLst/>
                          <a:latin typeface="Times New Roman" panose="02020603050405020304" pitchFamily="18" charset="0"/>
                        </a:rPr>
                        <a:t>Light Cycle Oil</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xmlns="" val="481613195"/>
                  </a:ext>
                </a:extLst>
              </a:tr>
              <a:tr h="156344">
                <a:tc>
                  <a:txBody>
                    <a:bodyPr/>
                    <a:lstStyle/>
                    <a:p>
                      <a:pPr algn="l" rtl="0" fontAlgn="ctr"/>
                      <a:r>
                        <a:rPr lang="en-US" sz="800" b="0" i="0" u="none" strike="noStrike">
                          <a:solidFill>
                            <a:srgbClr val="000000"/>
                          </a:solidFill>
                          <a:effectLst/>
                          <a:latin typeface="Times New Roman" panose="02020603050405020304" pitchFamily="18" charset="0"/>
                        </a:rPr>
                        <a:t>N-Dodecylcyclopentane</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5634-30-0</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C17H34</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238.45</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593.4</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Light Cycle Oil</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xmlns="" val="3891544912"/>
                  </a:ext>
                </a:extLst>
              </a:tr>
              <a:tr h="156344">
                <a:tc>
                  <a:txBody>
                    <a:bodyPr/>
                    <a:lstStyle/>
                    <a:p>
                      <a:pPr algn="l" rtl="0" fontAlgn="ctr"/>
                      <a:r>
                        <a:rPr lang="en-US" sz="800" b="0" i="0" u="none" strike="noStrike">
                          <a:solidFill>
                            <a:srgbClr val="000000"/>
                          </a:solidFill>
                          <a:effectLst/>
                          <a:latin typeface="Times New Roman" panose="02020603050405020304" pitchFamily="18" charset="0"/>
                        </a:rPr>
                        <a:t>Cetane</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544-76-3</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C16H34</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226.45</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548.2</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Light Cycle Oil</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xmlns="" val="1074304338"/>
                  </a:ext>
                </a:extLst>
              </a:tr>
              <a:tr h="156344">
                <a:tc>
                  <a:txBody>
                    <a:bodyPr/>
                    <a:lstStyle/>
                    <a:p>
                      <a:pPr algn="l" rtl="0" fontAlgn="ctr"/>
                      <a:r>
                        <a:rPr lang="en-US" sz="800" b="0" i="0" u="none" strike="noStrike">
                          <a:solidFill>
                            <a:srgbClr val="000000"/>
                          </a:solidFill>
                          <a:effectLst/>
                          <a:latin typeface="Times New Roman" panose="02020603050405020304" pitchFamily="18" charset="0"/>
                        </a:rPr>
                        <a:t>Pentadecane</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629-62-9</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C15H32</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212.421</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519.1</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Light Cycle Oil</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xmlns="" val="3764059452"/>
                  </a:ext>
                </a:extLst>
              </a:tr>
              <a:tr h="156344">
                <a:tc>
                  <a:txBody>
                    <a:bodyPr/>
                    <a:lstStyle/>
                    <a:p>
                      <a:pPr algn="l" rtl="0" fontAlgn="ctr"/>
                      <a:r>
                        <a:rPr lang="en-US" sz="800" b="0" i="0" u="none" strike="noStrike">
                          <a:solidFill>
                            <a:srgbClr val="000000"/>
                          </a:solidFill>
                          <a:effectLst/>
                          <a:latin typeface="Times New Roman" panose="02020603050405020304" pitchFamily="18" charset="0"/>
                        </a:rPr>
                        <a:t>Pentadecene</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13360-61-7</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C15H30</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210.41</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515.3</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Light Cycle Oil</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xmlns="" val="1912221038"/>
                  </a:ext>
                </a:extLst>
              </a:tr>
              <a:tr h="156344">
                <a:tc>
                  <a:txBody>
                    <a:bodyPr/>
                    <a:lstStyle/>
                    <a:p>
                      <a:pPr algn="l" rtl="0" fontAlgn="ctr"/>
                      <a:r>
                        <a:rPr lang="en-US" sz="800" b="0" i="0" u="none" strike="noStrike">
                          <a:solidFill>
                            <a:srgbClr val="000000"/>
                          </a:solidFill>
                          <a:effectLst/>
                          <a:latin typeface="Times New Roman" panose="02020603050405020304" pitchFamily="18" charset="0"/>
                        </a:rPr>
                        <a:t>Phenylbenzene</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92-52-4</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C12H10</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154.21</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489</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l" rtl="0" fontAlgn="ctr"/>
                      <a:r>
                        <a:rPr lang="en-US" sz="800" b="0" i="0" u="none" strike="noStrike" dirty="0">
                          <a:solidFill>
                            <a:srgbClr val="000000"/>
                          </a:solidFill>
                          <a:effectLst/>
                          <a:latin typeface="Times New Roman" panose="02020603050405020304" pitchFamily="18" charset="0"/>
                        </a:rPr>
                        <a:t>Light Cycle Oil</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xmlns="" val="1485853215"/>
                  </a:ext>
                </a:extLst>
              </a:tr>
              <a:tr h="156344">
                <a:tc>
                  <a:txBody>
                    <a:bodyPr/>
                    <a:lstStyle/>
                    <a:p>
                      <a:pPr algn="l" rtl="0" fontAlgn="ctr"/>
                      <a:r>
                        <a:rPr lang="en-US" sz="800" b="0" i="0" u="none" strike="noStrike">
                          <a:solidFill>
                            <a:srgbClr val="000000"/>
                          </a:solidFill>
                          <a:effectLst/>
                          <a:latin typeface="Times New Roman" panose="02020603050405020304" pitchFamily="18" charset="0"/>
                        </a:rPr>
                        <a:t>N-Butylcyclohexane</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1678-93-9</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C10H20</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140.27</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356</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Gasoline</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xmlns="" val="3237984053"/>
                  </a:ext>
                </a:extLst>
              </a:tr>
              <a:tr h="156344">
                <a:tc>
                  <a:txBody>
                    <a:bodyPr/>
                    <a:lstStyle/>
                    <a:p>
                      <a:pPr algn="l" rtl="0" fontAlgn="ctr"/>
                      <a:r>
                        <a:rPr lang="en-US" sz="800" b="0" i="0" u="none" strike="noStrike">
                          <a:solidFill>
                            <a:srgbClr val="000000"/>
                          </a:solidFill>
                          <a:effectLst/>
                          <a:latin typeface="Times New Roman" panose="02020603050405020304" pitchFamily="18" charset="0"/>
                        </a:rPr>
                        <a:t>Decane</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124-18-5</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C10H22</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142.29</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345.4</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Gasoline</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xmlns="" val="2176049683"/>
                  </a:ext>
                </a:extLst>
              </a:tr>
              <a:tr h="156344">
                <a:tc>
                  <a:txBody>
                    <a:bodyPr/>
                    <a:lstStyle/>
                    <a:p>
                      <a:pPr algn="l" rtl="0" fontAlgn="ctr"/>
                      <a:r>
                        <a:rPr lang="en-US" sz="800" b="0" i="0" u="none" strike="noStrike">
                          <a:solidFill>
                            <a:srgbClr val="000000"/>
                          </a:solidFill>
                          <a:effectLst/>
                          <a:latin typeface="Times New Roman" panose="02020603050405020304" pitchFamily="18" charset="0"/>
                        </a:rPr>
                        <a:t>1-Decene</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872-05-9</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C10H20</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140.27</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339.1</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Gasoline</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xmlns="" val="2261984302"/>
                  </a:ext>
                </a:extLst>
              </a:tr>
              <a:tr h="156344">
                <a:tc>
                  <a:txBody>
                    <a:bodyPr/>
                    <a:lstStyle/>
                    <a:p>
                      <a:pPr algn="l" rtl="0" fontAlgn="ctr"/>
                      <a:r>
                        <a:rPr lang="en-US" sz="800" b="0" i="0" u="none" strike="noStrike">
                          <a:solidFill>
                            <a:srgbClr val="000000"/>
                          </a:solidFill>
                          <a:effectLst/>
                          <a:latin typeface="Times New Roman" panose="02020603050405020304" pitchFamily="18" charset="0"/>
                        </a:rPr>
                        <a:t>Octane</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111-65-9</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C8H18</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114.23</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257</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Gasoline</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xmlns="" val="3460392721"/>
                  </a:ext>
                </a:extLst>
              </a:tr>
              <a:tr h="156344">
                <a:tc>
                  <a:txBody>
                    <a:bodyPr/>
                    <a:lstStyle/>
                    <a:p>
                      <a:pPr algn="l" rtl="0" fontAlgn="ctr"/>
                      <a:r>
                        <a:rPr lang="en-US" sz="800" b="0" i="0" u="none" strike="noStrike">
                          <a:solidFill>
                            <a:srgbClr val="000000"/>
                          </a:solidFill>
                          <a:effectLst/>
                          <a:latin typeface="Times New Roman" panose="02020603050405020304" pitchFamily="18" charset="0"/>
                        </a:rPr>
                        <a:t>1-Octene</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111-66-0</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C8H16</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112.24</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249.8</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Gasoline</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xmlns="" val="762106481"/>
                  </a:ext>
                </a:extLst>
              </a:tr>
              <a:tr h="156344">
                <a:tc>
                  <a:txBody>
                    <a:bodyPr/>
                    <a:lstStyle/>
                    <a:p>
                      <a:pPr algn="l" rtl="0" fontAlgn="ctr"/>
                      <a:r>
                        <a:rPr lang="en-US" sz="800" b="0" i="0" u="none" strike="noStrike">
                          <a:solidFill>
                            <a:srgbClr val="000000"/>
                          </a:solidFill>
                          <a:effectLst/>
                          <a:latin typeface="Times New Roman" panose="02020603050405020304" pitchFamily="18" charset="0"/>
                        </a:rPr>
                        <a:t>Cycloheptene</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291-64-5</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C7H14</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96.17</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238.5</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Gasoline</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xmlns="" val="2350527217"/>
                  </a:ext>
                </a:extLst>
              </a:tr>
              <a:tr h="156344">
                <a:tc>
                  <a:txBody>
                    <a:bodyPr/>
                    <a:lstStyle/>
                    <a:p>
                      <a:pPr algn="l" rtl="0" fontAlgn="ctr"/>
                      <a:r>
                        <a:rPr lang="en-US" sz="800" b="0" i="0" u="none" strike="noStrike">
                          <a:solidFill>
                            <a:srgbClr val="000000"/>
                          </a:solidFill>
                          <a:effectLst/>
                          <a:latin typeface="Times New Roman" panose="02020603050405020304" pitchFamily="18" charset="0"/>
                        </a:rPr>
                        <a:t>1-Heptene</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592-76-7</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C7H14</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98.19</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201.2</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Gasoline</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xmlns="" val="4123748766"/>
                  </a:ext>
                </a:extLst>
              </a:tr>
              <a:tr h="156344">
                <a:tc>
                  <a:txBody>
                    <a:bodyPr/>
                    <a:lstStyle/>
                    <a:p>
                      <a:pPr algn="l" rtl="0" fontAlgn="ctr"/>
                      <a:r>
                        <a:rPr lang="en-US" sz="800" b="0" i="0" u="none" strike="noStrike">
                          <a:solidFill>
                            <a:srgbClr val="000000"/>
                          </a:solidFill>
                          <a:effectLst/>
                          <a:latin typeface="Times New Roman" panose="02020603050405020304" pitchFamily="18" charset="0"/>
                        </a:rPr>
                        <a:t>Benzene</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71-43-2</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C6H6</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78.11</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176.2</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Gasoline</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xmlns="" val="2835468138"/>
                  </a:ext>
                </a:extLst>
              </a:tr>
              <a:tr h="156344">
                <a:tc>
                  <a:txBody>
                    <a:bodyPr/>
                    <a:lstStyle/>
                    <a:p>
                      <a:pPr algn="l" rtl="0" fontAlgn="ctr"/>
                      <a:r>
                        <a:rPr lang="en-US" sz="800" b="0" i="0" u="none" strike="noStrike">
                          <a:solidFill>
                            <a:srgbClr val="000000"/>
                          </a:solidFill>
                          <a:effectLst/>
                          <a:latin typeface="Times New Roman" panose="02020603050405020304" pitchFamily="18" charset="0"/>
                        </a:rPr>
                        <a:t>Cyclopentane</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287-92-3</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C5H10</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70.1</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120.2</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Gasoline</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xmlns="" val="2481848676"/>
                  </a:ext>
                </a:extLst>
              </a:tr>
              <a:tr h="156344">
                <a:tc>
                  <a:txBody>
                    <a:bodyPr/>
                    <a:lstStyle/>
                    <a:p>
                      <a:pPr algn="l" rtl="0" fontAlgn="ctr"/>
                      <a:r>
                        <a:rPr lang="en-US" sz="800" b="0" i="0" u="none" strike="noStrike">
                          <a:solidFill>
                            <a:srgbClr val="000000"/>
                          </a:solidFill>
                          <a:effectLst/>
                          <a:latin typeface="Times New Roman" panose="02020603050405020304" pitchFamily="18" charset="0"/>
                        </a:rPr>
                        <a:t>Pentane</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109-66-0</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C5H12</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72.15</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96.98</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Gasoline</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xmlns="" val="1362657568"/>
                  </a:ext>
                </a:extLst>
              </a:tr>
              <a:tr h="156344">
                <a:tc>
                  <a:txBody>
                    <a:bodyPr/>
                    <a:lstStyle/>
                    <a:p>
                      <a:pPr algn="l" rtl="0" fontAlgn="ctr"/>
                      <a:r>
                        <a:rPr lang="en-US" sz="800" b="0" i="0" u="none" strike="noStrike">
                          <a:solidFill>
                            <a:srgbClr val="000000"/>
                          </a:solidFill>
                          <a:effectLst/>
                          <a:latin typeface="Times New Roman" panose="02020603050405020304" pitchFamily="18" charset="0"/>
                        </a:rPr>
                        <a:t>1-Pentene</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109-67-1</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C5H10</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70.135</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86</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l" rtl="0" fontAlgn="ctr"/>
                      <a:r>
                        <a:rPr lang="en-US" sz="800" b="0" i="0" u="none" strike="noStrike" dirty="0">
                          <a:solidFill>
                            <a:srgbClr val="000000"/>
                          </a:solidFill>
                          <a:effectLst/>
                          <a:latin typeface="Times New Roman" panose="02020603050405020304" pitchFamily="18" charset="0"/>
                        </a:rPr>
                        <a:t>Gasoline</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xmlns="" val="801235572"/>
                  </a:ext>
                </a:extLst>
              </a:tr>
              <a:tr h="156344">
                <a:tc>
                  <a:txBody>
                    <a:bodyPr/>
                    <a:lstStyle/>
                    <a:p>
                      <a:pPr algn="l" rtl="0" fontAlgn="ctr"/>
                      <a:r>
                        <a:rPr lang="en-US" sz="800" b="0" i="0" u="none" strike="noStrike">
                          <a:solidFill>
                            <a:srgbClr val="000000"/>
                          </a:solidFill>
                          <a:effectLst/>
                          <a:latin typeface="Times New Roman" panose="02020603050405020304" pitchFamily="18" charset="0"/>
                        </a:rPr>
                        <a:t>Butane</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106-97-8</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C4H10</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58.12</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30.2</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Light Petroleum Gas</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xmlns="" val="4072374199"/>
                  </a:ext>
                </a:extLst>
              </a:tr>
              <a:tr h="156344">
                <a:tc>
                  <a:txBody>
                    <a:bodyPr/>
                    <a:lstStyle/>
                    <a:p>
                      <a:pPr algn="l" rtl="0" fontAlgn="ctr"/>
                      <a:r>
                        <a:rPr lang="en-US" sz="800" b="0" i="0" u="none" strike="noStrike">
                          <a:solidFill>
                            <a:srgbClr val="000000"/>
                          </a:solidFill>
                          <a:effectLst/>
                          <a:latin typeface="Times New Roman" panose="02020603050405020304" pitchFamily="18" charset="0"/>
                        </a:rPr>
                        <a:t>1-Butene</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106-98-9</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C4H8</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56.108</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20.66</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Light Petroleum Gas</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xmlns="" val="3603837536"/>
                  </a:ext>
                </a:extLst>
              </a:tr>
              <a:tr h="156344">
                <a:tc>
                  <a:txBody>
                    <a:bodyPr/>
                    <a:lstStyle/>
                    <a:p>
                      <a:pPr algn="l" rtl="0" fontAlgn="ctr"/>
                      <a:r>
                        <a:rPr lang="en-US" sz="800" b="0" i="0" u="none" strike="noStrike">
                          <a:solidFill>
                            <a:srgbClr val="000000"/>
                          </a:solidFill>
                          <a:effectLst/>
                          <a:latin typeface="Times New Roman" panose="02020603050405020304" pitchFamily="18" charset="0"/>
                        </a:rPr>
                        <a:t>Propane</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74-98-6</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C3H8</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44.1</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-43.6</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Light Petroleum Gas</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xmlns="" val="2968095372"/>
                  </a:ext>
                </a:extLst>
              </a:tr>
              <a:tr h="156344">
                <a:tc>
                  <a:txBody>
                    <a:bodyPr/>
                    <a:lstStyle/>
                    <a:p>
                      <a:pPr algn="l" rtl="0" fontAlgn="ctr"/>
                      <a:r>
                        <a:rPr lang="en-US" sz="800" b="0" i="0" u="none" strike="noStrike">
                          <a:solidFill>
                            <a:srgbClr val="000000"/>
                          </a:solidFill>
                          <a:effectLst/>
                          <a:latin typeface="Times New Roman" panose="02020603050405020304" pitchFamily="18" charset="0"/>
                        </a:rPr>
                        <a:t>1-Propene</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115-07-1</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C3H6</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42.08</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-53.68</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rtl="0" fontAlgn="ctr"/>
                      <a:r>
                        <a:rPr lang="en-US" sz="800" b="0" i="0" u="none" strike="noStrike" dirty="0">
                          <a:solidFill>
                            <a:srgbClr val="000000"/>
                          </a:solidFill>
                          <a:effectLst/>
                          <a:latin typeface="Times New Roman" panose="02020603050405020304" pitchFamily="18" charset="0"/>
                        </a:rPr>
                        <a:t>Light Petroleum Gas</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xmlns="" val="3698050225"/>
                  </a:ext>
                </a:extLst>
              </a:tr>
              <a:tr h="156344">
                <a:tc>
                  <a:txBody>
                    <a:bodyPr/>
                    <a:lstStyle/>
                    <a:p>
                      <a:pPr algn="l" rtl="0" fontAlgn="ctr"/>
                      <a:r>
                        <a:rPr lang="en-US" sz="800" b="0" i="0" u="none" strike="noStrike">
                          <a:solidFill>
                            <a:srgbClr val="000000"/>
                          </a:solidFill>
                          <a:effectLst/>
                          <a:latin typeface="Times New Roman" panose="02020603050405020304" pitchFamily="18" charset="0"/>
                        </a:rPr>
                        <a:t>Ethane</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74-84-0</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C2H6</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30.07</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-128.2</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Fuel Gas</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xmlns="" val="2550784360"/>
                  </a:ext>
                </a:extLst>
              </a:tr>
              <a:tr h="156344">
                <a:tc>
                  <a:txBody>
                    <a:bodyPr/>
                    <a:lstStyle/>
                    <a:p>
                      <a:pPr algn="l" rtl="0" fontAlgn="ctr"/>
                      <a:r>
                        <a:rPr lang="en-US" sz="800" b="0" i="0" u="none" strike="noStrike">
                          <a:solidFill>
                            <a:srgbClr val="000000"/>
                          </a:solidFill>
                          <a:effectLst/>
                          <a:latin typeface="Times New Roman" panose="02020603050405020304" pitchFamily="18" charset="0"/>
                        </a:rPr>
                        <a:t>Ethene</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74-85-1</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C2H4</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28.05</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-154.7</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Fuel Gas</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xmlns="" val="1214533855"/>
                  </a:ext>
                </a:extLst>
              </a:tr>
              <a:tr h="156344">
                <a:tc>
                  <a:txBody>
                    <a:bodyPr/>
                    <a:lstStyle/>
                    <a:p>
                      <a:pPr algn="l" rtl="0" fontAlgn="ctr"/>
                      <a:r>
                        <a:rPr lang="en-US" sz="800" b="0" i="0" u="none" strike="noStrike">
                          <a:solidFill>
                            <a:srgbClr val="000000"/>
                          </a:solidFill>
                          <a:effectLst/>
                          <a:latin typeface="Times New Roman" panose="02020603050405020304" pitchFamily="18" charset="0"/>
                        </a:rPr>
                        <a:t>Methane</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74-82-8</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CH4</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16.04</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l" rtl="0" fontAlgn="ctr"/>
                      <a:r>
                        <a:rPr lang="en-US" sz="800" b="0" i="0" u="none" strike="noStrike">
                          <a:solidFill>
                            <a:srgbClr val="000000"/>
                          </a:solidFill>
                          <a:effectLst/>
                          <a:latin typeface="Times New Roman" panose="02020603050405020304" pitchFamily="18" charset="0"/>
                        </a:rPr>
                        <a:t>-258.7</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l" rtl="0" fontAlgn="ctr"/>
                      <a:r>
                        <a:rPr lang="en-US" sz="800" b="0" i="0" u="none" strike="noStrike" dirty="0">
                          <a:solidFill>
                            <a:srgbClr val="000000"/>
                          </a:solidFill>
                          <a:effectLst/>
                          <a:latin typeface="Times New Roman" panose="02020603050405020304" pitchFamily="18" charset="0"/>
                        </a:rPr>
                        <a:t>Fuel Gas</a:t>
                      </a:r>
                    </a:p>
                  </a:txBody>
                  <a:tcPr marL="5042" marR="5042" marT="50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xmlns="" val="2452350393"/>
                  </a:ext>
                </a:extLst>
              </a:tr>
            </a:tbl>
          </a:graphicData>
        </a:graphic>
      </p:graphicFrame>
      <p:sp>
        <p:nvSpPr>
          <p:cNvPr id="9" name="TextBox 8"/>
          <p:cNvSpPr txBox="1"/>
          <p:nvPr/>
        </p:nvSpPr>
        <p:spPr>
          <a:xfrm>
            <a:off x="6375223" y="1236538"/>
            <a:ext cx="4407115" cy="2862322"/>
          </a:xfrm>
          <a:prstGeom prst="rect">
            <a:avLst/>
          </a:prstGeom>
          <a:noFill/>
        </p:spPr>
        <p:txBody>
          <a:bodyPr wrap="square" rtlCol="0">
            <a:spAutoFit/>
          </a:bodyPr>
          <a:lstStyle/>
          <a:p>
            <a:r>
              <a:rPr lang="en-US" dirty="0"/>
              <a:t>Gasoline has a spread of </a:t>
            </a:r>
            <a:r>
              <a:rPr lang="en-US" dirty="0" err="1"/>
              <a:t>paraffins</a:t>
            </a:r>
            <a:r>
              <a:rPr lang="en-US" dirty="0"/>
              <a:t>, </a:t>
            </a:r>
            <a:r>
              <a:rPr lang="en-US" dirty="0" err="1"/>
              <a:t>naphthalenes</a:t>
            </a:r>
            <a:r>
              <a:rPr lang="en-US" dirty="0"/>
              <a:t>, olefins, and aromatic rings. It also has a strong range from C10 to C5.</a:t>
            </a:r>
          </a:p>
          <a:p>
            <a:endParaRPr lang="en-US" dirty="0"/>
          </a:p>
          <a:p>
            <a:r>
              <a:rPr lang="en-US" dirty="0"/>
              <a:t>Light Petroleum Gas includes all reasonable components.</a:t>
            </a:r>
          </a:p>
          <a:p>
            <a:endParaRPr lang="en-US" dirty="0"/>
          </a:p>
          <a:p>
            <a:r>
              <a:rPr lang="en-US" dirty="0"/>
              <a:t>Dry Gas includes all reasonable components.</a:t>
            </a:r>
          </a:p>
        </p:txBody>
      </p:sp>
      <p:sp>
        <p:nvSpPr>
          <p:cNvPr id="5" name="TextBox 4"/>
          <p:cNvSpPr txBox="1"/>
          <p:nvPr/>
        </p:nvSpPr>
        <p:spPr>
          <a:xfrm>
            <a:off x="0" y="6409983"/>
            <a:ext cx="12192000" cy="461665"/>
          </a:xfrm>
          <a:prstGeom prst="rect">
            <a:avLst/>
          </a:prstGeom>
          <a:noFill/>
        </p:spPr>
        <p:txBody>
          <a:bodyPr wrap="square" rtlCol="0">
            <a:spAutoFit/>
          </a:bodyPr>
          <a:lstStyle/>
          <a:p>
            <a:pPr lvl="0"/>
            <a:r>
              <a:rPr lang="en-US" sz="1200" dirty="0" err="1"/>
              <a:t>Sertić-Bionda</a:t>
            </a:r>
            <a:r>
              <a:rPr lang="en-US" sz="1200" dirty="0"/>
              <a:t>, </a:t>
            </a:r>
            <a:r>
              <a:rPr lang="en-US" sz="1200" dirty="0" err="1"/>
              <a:t>Katica</a:t>
            </a:r>
            <a:r>
              <a:rPr lang="en-US" sz="1200" dirty="0"/>
              <a:t>, Zoran </a:t>
            </a:r>
            <a:r>
              <a:rPr lang="en-US" sz="1200" dirty="0" err="1"/>
              <a:t>Gomzi</a:t>
            </a:r>
            <a:r>
              <a:rPr lang="en-US" sz="1200" dirty="0"/>
              <a:t>, and Marko </a:t>
            </a:r>
            <a:r>
              <a:rPr lang="en-US" sz="1200" dirty="0" err="1"/>
              <a:t>Mužic</a:t>
            </a:r>
            <a:r>
              <a:rPr lang="en-US" sz="1200" dirty="0"/>
              <a:t>. "Modeling Of Gas Oil Catalytic Cracking In A Fixed Bed Reactor Using A Five-Lump Kinetic Model." Chemical Engineering Communications 197.3 (2010): 275-288. Academic Search Complete. Web. 12 Dec. 2016.</a:t>
            </a:r>
          </a:p>
        </p:txBody>
      </p:sp>
    </p:spTree>
    <p:extLst>
      <p:ext uri="{BB962C8B-B14F-4D97-AF65-F5344CB8AC3E}">
        <p14:creationId xmlns:p14="http://schemas.microsoft.com/office/powerpoint/2010/main" val="1274775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595855" y="0"/>
            <a:ext cx="9596145" cy="6858000"/>
          </a:xfrm>
          <a:prstGeom prst="rect">
            <a:avLst/>
          </a:prstGeom>
        </p:spPr>
      </p:pic>
      <p:sp>
        <p:nvSpPr>
          <p:cNvPr id="6" name="Title 5"/>
          <p:cNvSpPr>
            <a:spLocks noGrp="1"/>
          </p:cNvSpPr>
          <p:nvPr>
            <p:ph type="ctrTitle"/>
          </p:nvPr>
        </p:nvSpPr>
        <p:spPr>
          <a:xfrm>
            <a:off x="0" y="923191"/>
            <a:ext cx="9041422" cy="989623"/>
          </a:xfrm>
        </p:spPr>
        <p:txBody>
          <a:bodyPr>
            <a:normAutofit fontScale="90000"/>
          </a:bodyPr>
          <a:lstStyle/>
          <a:p>
            <a:pPr algn="l"/>
            <a:r>
              <a:rPr lang="en-US" dirty="0">
                <a:solidFill>
                  <a:schemeClr val="tx1"/>
                </a:solidFill>
                <a:latin typeface="+mn-lt"/>
              </a:rPr>
              <a:t>Reaction and </a:t>
            </a:r>
            <a:br>
              <a:rPr lang="en-US" dirty="0">
                <a:solidFill>
                  <a:schemeClr val="tx1"/>
                </a:solidFill>
                <a:latin typeface="+mn-lt"/>
              </a:rPr>
            </a:br>
            <a:r>
              <a:rPr lang="en-US" dirty="0">
                <a:solidFill>
                  <a:schemeClr val="tx1"/>
                </a:solidFill>
                <a:latin typeface="+mn-lt"/>
              </a:rPr>
              <a:t>Kinetics</a:t>
            </a:r>
          </a:p>
        </p:txBody>
      </p:sp>
    </p:spTree>
    <p:extLst>
      <p:ext uri="{BB962C8B-B14F-4D97-AF65-F5344CB8AC3E}">
        <p14:creationId xmlns:p14="http://schemas.microsoft.com/office/powerpoint/2010/main" val="1325327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27282" y="5097539"/>
            <a:ext cx="2503623" cy="162857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0" y="70338"/>
            <a:ext cx="12192000" cy="1200329"/>
          </a:xfrm>
          <a:prstGeom prst="rect">
            <a:avLst/>
          </a:prstGeom>
          <a:noFill/>
        </p:spPr>
        <p:txBody>
          <a:bodyPr wrap="square" rtlCol="0">
            <a:spAutoFit/>
          </a:bodyPr>
          <a:lstStyle/>
          <a:p>
            <a:r>
              <a:rPr lang="en-US" sz="3600" dirty="0"/>
              <a:t>Our Reaction Pathways will cause all components to degrade to coke</a:t>
            </a:r>
            <a:endParaRPr lang="en-US" dirty="0"/>
          </a:p>
        </p:txBody>
      </p:sp>
      <p:pic>
        <p:nvPicPr>
          <p:cNvPr id="4" name="Picture 3"/>
          <p:cNvPicPr/>
          <p:nvPr/>
        </p:nvPicPr>
        <p:blipFill>
          <a:blip r:embed="rId2"/>
          <a:stretch>
            <a:fillRect/>
          </a:stretch>
        </p:blipFill>
        <p:spPr>
          <a:xfrm>
            <a:off x="1379093" y="1270667"/>
            <a:ext cx="9212136" cy="5587333"/>
          </a:xfrm>
          <a:prstGeom prst="rect">
            <a:avLst/>
          </a:prstGeom>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127282" y="5097539"/>
            <a:ext cx="2503623" cy="1704523"/>
          </a:xfrm>
          <a:prstGeom prst="rect">
            <a:avLst/>
          </a:prstGeom>
          <a:noFill/>
        </p:spPr>
      </p:pic>
    </p:spTree>
    <p:extLst>
      <p:ext uri="{BB962C8B-B14F-4D97-AF65-F5344CB8AC3E}">
        <p14:creationId xmlns:p14="http://schemas.microsoft.com/office/powerpoint/2010/main" val="255944066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TM02900688[[fn=Facet]]</Template>
  <TotalTime>5196</TotalTime>
  <Words>2039</Words>
  <Application>Microsoft Office PowerPoint</Application>
  <PresentationFormat>Custom</PresentationFormat>
  <Paragraphs>737</Paragraphs>
  <Slides>33</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35" baseType="lpstr">
      <vt:lpstr>Facet</vt:lpstr>
      <vt:lpstr>Macro-Enabled Worksheet</vt:lpstr>
      <vt:lpstr>Fluidized Catalytic Cracker Design and Optimization</vt:lpstr>
      <vt:lpstr>PowerPoint Presentation</vt:lpstr>
      <vt:lpstr>Justifications</vt:lpstr>
      <vt:lpstr>PowerPoint Presentation</vt:lpstr>
      <vt:lpstr>PowerPoint Presentation</vt:lpstr>
      <vt:lpstr>PowerPoint Presentation</vt:lpstr>
      <vt:lpstr>PowerPoint Presentation</vt:lpstr>
      <vt:lpstr>Reaction and  Kinetics</vt:lpstr>
      <vt:lpstr>PowerPoint Presentation</vt:lpstr>
      <vt:lpstr>PowerPoint Presentation</vt:lpstr>
      <vt:lpstr>PowerPoint Presentation</vt:lpstr>
      <vt:lpstr>PowerPoint Presentation</vt:lpstr>
      <vt:lpstr>Sizing</vt:lpstr>
      <vt:lpstr>PowerPoint Presentation</vt:lpstr>
      <vt:lpstr>Pricing</vt:lpstr>
      <vt:lpstr>PowerPoint Presentation</vt:lpstr>
      <vt:lpstr>PowerPoint Presentation</vt:lpstr>
      <vt:lpstr>PowerPoint Presentation</vt:lpstr>
      <vt:lpstr>PowerPoint Presentation</vt:lpstr>
      <vt:lpstr>PowerPoint Presentation</vt:lpstr>
      <vt:lpstr>Optimization</vt:lpstr>
      <vt:lpstr>PowerPoint Presentation</vt:lpstr>
      <vt:lpstr>PowerPoint Presentation</vt:lpstr>
      <vt:lpstr>PowerPoint Presentation</vt:lpstr>
      <vt:lpstr>PowerPoint Presentation</vt:lpstr>
      <vt:lpstr>Process Control and Safety</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Fluidized Catalytic Cracker</dc:title>
  <dc:creator>william huck</dc:creator>
  <cp:lastModifiedBy>Hayden</cp:lastModifiedBy>
  <cp:revision>112</cp:revision>
  <cp:lastPrinted>2017-04-27T12:40:36Z</cp:lastPrinted>
  <dcterms:created xsi:type="dcterms:W3CDTF">2017-02-20T18:12:57Z</dcterms:created>
  <dcterms:modified xsi:type="dcterms:W3CDTF">2017-05-09T18:29:58Z</dcterms:modified>
</cp:coreProperties>
</file>